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60"/>
  </p:notesMasterIdLst>
  <p:sldIdLst>
    <p:sldId id="406" r:id="rId2"/>
    <p:sldId id="492" r:id="rId3"/>
    <p:sldId id="256" r:id="rId4"/>
    <p:sldId id="414" r:id="rId5"/>
    <p:sldId id="408" r:id="rId6"/>
    <p:sldId id="475" r:id="rId7"/>
    <p:sldId id="476" r:id="rId8"/>
    <p:sldId id="478" r:id="rId9"/>
    <p:sldId id="479" r:id="rId10"/>
    <p:sldId id="480" r:id="rId11"/>
    <p:sldId id="481" r:id="rId12"/>
    <p:sldId id="449" r:id="rId13"/>
    <p:sldId id="474" r:id="rId14"/>
    <p:sldId id="491" r:id="rId15"/>
    <p:sldId id="482" r:id="rId16"/>
    <p:sldId id="483" r:id="rId17"/>
    <p:sldId id="484" r:id="rId18"/>
    <p:sldId id="485" r:id="rId19"/>
    <p:sldId id="486" r:id="rId20"/>
    <p:sldId id="487" r:id="rId21"/>
    <p:sldId id="488" r:id="rId22"/>
    <p:sldId id="489" r:id="rId23"/>
    <p:sldId id="490" r:id="rId24"/>
    <p:sldId id="372" r:id="rId25"/>
    <p:sldId id="442" r:id="rId26"/>
    <p:sldId id="421" r:id="rId27"/>
    <p:sldId id="496" r:id="rId28"/>
    <p:sldId id="497" r:id="rId29"/>
    <p:sldId id="411" r:id="rId30"/>
    <p:sldId id="498" r:id="rId31"/>
    <p:sldId id="495" r:id="rId32"/>
    <p:sldId id="493" r:id="rId33"/>
    <p:sldId id="494" r:id="rId34"/>
    <p:sldId id="501" r:id="rId35"/>
    <p:sldId id="477" r:id="rId36"/>
    <p:sldId id="407" r:id="rId37"/>
    <p:sldId id="499" r:id="rId38"/>
    <p:sldId id="500" r:id="rId39"/>
    <p:sldId id="502" r:id="rId40"/>
    <p:sldId id="503" r:id="rId41"/>
    <p:sldId id="504" r:id="rId42"/>
    <p:sldId id="506" r:id="rId43"/>
    <p:sldId id="507" r:id="rId44"/>
    <p:sldId id="508" r:id="rId45"/>
    <p:sldId id="509" r:id="rId46"/>
    <p:sldId id="510" r:id="rId47"/>
    <p:sldId id="511" r:id="rId48"/>
    <p:sldId id="512" r:id="rId49"/>
    <p:sldId id="513" r:id="rId50"/>
    <p:sldId id="514" r:id="rId51"/>
    <p:sldId id="515" r:id="rId52"/>
    <p:sldId id="517" r:id="rId53"/>
    <p:sldId id="519" r:id="rId54"/>
    <p:sldId id="520" r:id="rId55"/>
    <p:sldId id="521" r:id="rId56"/>
    <p:sldId id="522" r:id="rId57"/>
    <p:sldId id="524" r:id="rId58"/>
    <p:sldId id="405" r:id="rId5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5336DF-EED3-42BC-8DA2-81E1DECEBE3D}">
  <a:tblStyle styleId="{2E5336DF-EED3-42BC-8DA2-81E1DECEBE3D}"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94646"/>
  </p:normalViewPr>
  <p:slideViewPr>
    <p:cSldViewPr snapToGrid="0">
      <p:cViewPr varScale="1">
        <p:scale>
          <a:sx n="112" d="100"/>
          <a:sy n="112" d="100"/>
        </p:scale>
        <p:origin x="200" y="70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DD04FC-C2F0-4B59-B49A-03531B98C54A}"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HK"/>
        </a:p>
      </dgm:t>
    </dgm:pt>
    <dgm:pt modelId="{7F011E80-8FB9-4179-B5AA-ABAA5F4B0312}">
      <dgm:prSet phldrT="[Text]"/>
      <dgm:spPr/>
      <dgm:t>
        <a:bodyPr/>
        <a:lstStyle/>
        <a:p>
          <a:r>
            <a:rPr lang="en-US" dirty="0"/>
            <a:t>Registration</a:t>
          </a:r>
          <a:endParaRPr lang="en-HK" dirty="0"/>
        </a:p>
      </dgm:t>
    </dgm:pt>
    <dgm:pt modelId="{D8E446A2-2B27-4783-AEF3-232EA003AA67}" type="parTrans" cxnId="{E85D59C4-5C96-4401-BD78-90B02278D5B1}">
      <dgm:prSet/>
      <dgm:spPr/>
      <dgm:t>
        <a:bodyPr/>
        <a:lstStyle/>
        <a:p>
          <a:endParaRPr lang="en-HK"/>
        </a:p>
      </dgm:t>
    </dgm:pt>
    <dgm:pt modelId="{647D63C4-F4E3-451A-BE96-D1EDD3E85089}" type="sibTrans" cxnId="{E85D59C4-5C96-4401-BD78-90B02278D5B1}">
      <dgm:prSet/>
      <dgm:spPr/>
      <dgm:t>
        <a:bodyPr/>
        <a:lstStyle/>
        <a:p>
          <a:endParaRPr lang="en-HK"/>
        </a:p>
      </dgm:t>
    </dgm:pt>
    <dgm:pt modelId="{B3C14220-15DC-4156-A797-3D9D21704FB3}">
      <dgm:prSet phldrT="[Text]"/>
      <dgm:spPr/>
      <dgm:t>
        <a:bodyPr/>
        <a:lstStyle/>
        <a:p>
          <a:r>
            <a:rPr lang="en-US" dirty="0"/>
            <a:t>Collecting Data &amp; Training Models</a:t>
          </a:r>
          <a:endParaRPr lang="en-HK" dirty="0"/>
        </a:p>
      </dgm:t>
    </dgm:pt>
    <dgm:pt modelId="{3F1346BD-A4E7-4F11-9CDF-88A8F3690D92}" type="parTrans" cxnId="{9E12A7BD-9BB7-489A-B9C2-5563EFF6A7BC}">
      <dgm:prSet/>
      <dgm:spPr/>
      <dgm:t>
        <a:bodyPr/>
        <a:lstStyle/>
        <a:p>
          <a:endParaRPr lang="en-HK"/>
        </a:p>
      </dgm:t>
    </dgm:pt>
    <dgm:pt modelId="{84D3E0C7-9EA5-44FB-B582-09F54ACA3D1A}" type="sibTrans" cxnId="{9E12A7BD-9BB7-489A-B9C2-5563EFF6A7BC}">
      <dgm:prSet/>
      <dgm:spPr/>
      <dgm:t>
        <a:bodyPr/>
        <a:lstStyle/>
        <a:p>
          <a:endParaRPr lang="en-HK"/>
        </a:p>
      </dgm:t>
    </dgm:pt>
    <dgm:pt modelId="{7DFF280B-4860-49F0-B945-7CA2DE8D7A95}">
      <dgm:prSet phldrT="[Text]"/>
      <dgm:spPr/>
      <dgm:t>
        <a:bodyPr/>
        <a:lstStyle/>
        <a:p>
          <a:r>
            <a:rPr lang="en-US" dirty="0"/>
            <a:t>Evaluating Models</a:t>
          </a:r>
          <a:endParaRPr lang="en-HK" dirty="0"/>
        </a:p>
      </dgm:t>
    </dgm:pt>
    <dgm:pt modelId="{D5659F31-57B8-4331-8EC6-9041CCA2FC90}" type="parTrans" cxnId="{084F9CF8-4321-4D10-A8E8-65A26490969F}">
      <dgm:prSet/>
      <dgm:spPr/>
      <dgm:t>
        <a:bodyPr/>
        <a:lstStyle/>
        <a:p>
          <a:endParaRPr lang="en-HK"/>
        </a:p>
      </dgm:t>
    </dgm:pt>
    <dgm:pt modelId="{06D1A33B-3C51-4DAD-8968-FE67DDBB7403}" type="sibTrans" cxnId="{084F9CF8-4321-4D10-A8E8-65A26490969F}">
      <dgm:prSet/>
      <dgm:spPr/>
      <dgm:t>
        <a:bodyPr/>
        <a:lstStyle/>
        <a:p>
          <a:endParaRPr lang="en-HK"/>
        </a:p>
      </dgm:t>
    </dgm:pt>
    <dgm:pt modelId="{4F0BB5C1-4CC6-400E-B007-AFDF23A9E6BA}">
      <dgm:prSet phldrT="[Text]"/>
      <dgm:spPr/>
      <dgm:t>
        <a:bodyPr/>
        <a:lstStyle/>
        <a:p>
          <a:r>
            <a:rPr lang="en-US" dirty="0"/>
            <a:t>Prizes</a:t>
          </a:r>
          <a:endParaRPr lang="en-HK" dirty="0"/>
        </a:p>
      </dgm:t>
    </dgm:pt>
    <dgm:pt modelId="{23105655-8AD6-47A4-A7C4-09C64C758735}" type="parTrans" cxnId="{5E8CD2F3-BBA3-4B88-9A22-A89E31102009}">
      <dgm:prSet/>
      <dgm:spPr/>
      <dgm:t>
        <a:bodyPr/>
        <a:lstStyle/>
        <a:p>
          <a:endParaRPr lang="en-HK"/>
        </a:p>
      </dgm:t>
    </dgm:pt>
    <dgm:pt modelId="{03ECA447-B6DF-4EEE-AC1D-B2407D8BB38C}" type="sibTrans" cxnId="{5E8CD2F3-BBA3-4B88-9A22-A89E31102009}">
      <dgm:prSet/>
      <dgm:spPr/>
      <dgm:t>
        <a:bodyPr/>
        <a:lstStyle/>
        <a:p>
          <a:endParaRPr lang="en-HK"/>
        </a:p>
      </dgm:t>
    </dgm:pt>
    <dgm:pt modelId="{CD598EE8-EF3D-4346-8A09-D8358FC4FFAE}">
      <dgm:prSet phldrT="[Text]"/>
      <dgm:spPr/>
      <dgm:t>
        <a:bodyPr/>
        <a:lstStyle/>
        <a:p>
          <a:r>
            <a:rPr lang="en-HK" dirty="0"/>
            <a:t>Presenting @ IJCAI 2019</a:t>
          </a:r>
        </a:p>
      </dgm:t>
    </dgm:pt>
    <dgm:pt modelId="{8E329B00-DBBE-42BE-A7D3-B219315D7C7D}" type="sibTrans" cxnId="{396D13B9-4981-4965-A540-4323EC7D2174}">
      <dgm:prSet/>
      <dgm:spPr/>
      <dgm:t>
        <a:bodyPr/>
        <a:lstStyle/>
        <a:p>
          <a:endParaRPr lang="en-HK"/>
        </a:p>
      </dgm:t>
    </dgm:pt>
    <dgm:pt modelId="{3346D248-757D-42FF-B2FD-34A916EC9B83}" type="parTrans" cxnId="{396D13B9-4981-4965-A540-4323EC7D2174}">
      <dgm:prSet/>
      <dgm:spPr/>
      <dgm:t>
        <a:bodyPr/>
        <a:lstStyle/>
        <a:p>
          <a:endParaRPr lang="en-HK"/>
        </a:p>
      </dgm:t>
    </dgm:pt>
    <dgm:pt modelId="{26F8BD09-2663-4693-9ED7-344FF90B0919}" type="pres">
      <dgm:prSet presAssocID="{CADD04FC-C2F0-4B59-B49A-03531B98C54A}" presName="outerComposite" presStyleCnt="0">
        <dgm:presLayoutVars>
          <dgm:chMax val="5"/>
          <dgm:dir/>
          <dgm:resizeHandles val="exact"/>
        </dgm:presLayoutVars>
      </dgm:prSet>
      <dgm:spPr/>
    </dgm:pt>
    <dgm:pt modelId="{1A807DA1-05A6-43AB-88E3-A47938E76BAC}" type="pres">
      <dgm:prSet presAssocID="{CADD04FC-C2F0-4B59-B49A-03531B98C54A}" presName="dummyMaxCanvas" presStyleCnt="0">
        <dgm:presLayoutVars/>
      </dgm:prSet>
      <dgm:spPr/>
    </dgm:pt>
    <dgm:pt modelId="{2FCC8B26-BD1B-4A6F-B8F4-EEEDDD299E36}" type="pres">
      <dgm:prSet presAssocID="{CADD04FC-C2F0-4B59-B49A-03531B98C54A}" presName="FiveNodes_1" presStyleLbl="node1" presStyleIdx="0" presStyleCnt="5">
        <dgm:presLayoutVars>
          <dgm:bulletEnabled val="1"/>
        </dgm:presLayoutVars>
      </dgm:prSet>
      <dgm:spPr/>
    </dgm:pt>
    <dgm:pt modelId="{066155C2-5ECF-4F01-8CFC-4C08ACF3A4CF}" type="pres">
      <dgm:prSet presAssocID="{CADD04FC-C2F0-4B59-B49A-03531B98C54A}" presName="FiveNodes_2" presStyleLbl="node1" presStyleIdx="1" presStyleCnt="5">
        <dgm:presLayoutVars>
          <dgm:bulletEnabled val="1"/>
        </dgm:presLayoutVars>
      </dgm:prSet>
      <dgm:spPr/>
    </dgm:pt>
    <dgm:pt modelId="{68720290-FAF2-4057-96E1-0629F33284C9}" type="pres">
      <dgm:prSet presAssocID="{CADD04FC-C2F0-4B59-B49A-03531B98C54A}" presName="FiveNodes_3" presStyleLbl="node1" presStyleIdx="2" presStyleCnt="5">
        <dgm:presLayoutVars>
          <dgm:bulletEnabled val="1"/>
        </dgm:presLayoutVars>
      </dgm:prSet>
      <dgm:spPr/>
    </dgm:pt>
    <dgm:pt modelId="{FB0BF1B0-B3A1-49C9-BDF0-1A9E5FCFD7B4}" type="pres">
      <dgm:prSet presAssocID="{CADD04FC-C2F0-4B59-B49A-03531B98C54A}" presName="FiveNodes_4" presStyleLbl="node1" presStyleIdx="3" presStyleCnt="5">
        <dgm:presLayoutVars>
          <dgm:bulletEnabled val="1"/>
        </dgm:presLayoutVars>
      </dgm:prSet>
      <dgm:spPr/>
    </dgm:pt>
    <dgm:pt modelId="{AC837991-F9ED-463F-9DCB-F0B377436C9C}" type="pres">
      <dgm:prSet presAssocID="{CADD04FC-C2F0-4B59-B49A-03531B98C54A}" presName="FiveNodes_5" presStyleLbl="node1" presStyleIdx="4" presStyleCnt="5">
        <dgm:presLayoutVars>
          <dgm:bulletEnabled val="1"/>
        </dgm:presLayoutVars>
      </dgm:prSet>
      <dgm:spPr/>
    </dgm:pt>
    <dgm:pt modelId="{F4DE30D6-6292-43A8-974B-9456E5CEDFC0}" type="pres">
      <dgm:prSet presAssocID="{CADD04FC-C2F0-4B59-B49A-03531B98C54A}" presName="FiveConn_1-2" presStyleLbl="fgAccFollowNode1" presStyleIdx="0" presStyleCnt="4">
        <dgm:presLayoutVars>
          <dgm:bulletEnabled val="1"/>
        </dgm:presLayoutVars>
      </dgm:prSet>
      <dgm:spPr/>
    </dgm:pt>
    <dgm:pt modelId="{F3F50402-34F4-448C-9751-CBB307A5B09D}" type="pres">
      <dgm:prSet presAssocID="{CADD04FC-C2F0-4B59-B49A-03531B98C54A}" presName="FiveConn_2-3" presStyleLbl="fgAccFollowNode1" presStyleIdx="1" presStyleCnt="4">
        <dgm:presLayoutVars>
          <dgm:bulletEnabled val="1"/>
        </dgm:presLayoutVars>
      </dgm:prSet>
      <dgm:spPr/>
    </dgm:pt>
    <dgm:pt modelId="{FA606A24-5512-4878-8C2C-C66B05AB7BC7}" type="pres">
      <dgm:prSet presAssocID="{CADD04FC-C2F0-4B59-B49A-03531B98C54A}" presName="FiveConn_3-4" presStyleLbl="fgAccFollowNode1" presStyleIdx="2" presStyleCnt="4">
        <dgm:presLayoutVars>
          <dgm:bulletEnabled val="1"/>
        </dgm:presLayoutVars>
      </dgm:prSet>
      <dgm:spPr/>
    </dgm:pt>
    <dgm:pt modelId="{D05FB392-00E8-41DC-85C8-71F5CD5C9920}" type="pres">
      <dgm:prSet presAssocID="{CADD04FC-C2F0-4B59-B49A-03531B98C54A}" presName="FiveConn_4-5" presStyleLbl="fgAccFollowNode1" presStyleIdx="3" presStyleCnt="4">
        <dgm:presLayoutVars>
          <dgm:bulletEnabled val="1"/>
        </dgm:presLayoutVars>
      </dgm:prSet>
      <dgm:spPr/>
    </dgm:pt>
    <dgm:pt modelId="{3DF39047-EFE6-4A6B-9900-E513AB0530D2}" type="pres">
      <dgm:prSet presAssocID="{CADD04FC-C2F0-4B59-B49A-03531B98C54A}" presName="FiveNodes_1_text" presStyleLbl="node1" presStyleIdx="4" presStyleCnt="5">
        <dgm:presLayoutVars>
          <dgm:bulletEnabled val="1"/>
        </dgm:presLayoutVars>
      </dgm:prSet>
      <dgm:spPr/>
    </dgm:pt>
    <dgm:pt modelId="{0D56FC06-281D-40FC-A70C-04D4F74436A3}" type="pres">
      <dgm:prSet presAssocID="{CADD04FC-C2F0-4B59-B49A-03531B98C54A}" presName="FiveNodes_2_text" presStyleLbl="node1" presStyleIdx="4" presStyleCnt="5">
        <dgm:presLayoutVars>
          <dgm:bulletEnabled val="1"/>
        </dgm:presLayoutVars>
      </dgm:prSet>
      <dgm:spPr/>
    </dgm:pt>
    <dgm:pt modelId="{358B105A-2F0D-4F19-95C5-6D8604F98DDC}" type="pres">
      <dgm:prSet presAssocID="{CADD04FC-C2F0-4B59-B49A-03531B98C54A}" presName="FiveNodes_3_text" presStyleLbl="node1" presStyleIdx="4" presStyleCnt="5">
        <dgm:presLayoutVars>
          <dgm:bulletEnabled val="1"/>
        </dgm:presLayoutVars>
      </dgm:prSet>
      <dgm:spPr/>
    </dgm:pt>
    <dgm:pt modelId="{B49B3BCF-242C-4C97-A051-55FEDBD03C25}" type="pres">
      <dgm:prSet presAssocID="{CADD04FC-C2F0-4B59-B49A-03531B98C54A}" presName="FiveNodes_4_text" presStyleLbl="node1" presStyleIdx="4" presStyleCnt="5">
        <dgm:presLayoutVars>
          <dgm:bulletEnabled val="1"/>
        </dgm:presLayoutVars>
      </dgm:prSet>
      <dgm:spPr/>
    </dgm:pt>
    <dgm:pt modelId="{F74E0F4B-32E0-4718-9413-DF6F49D61EDD}" type="pres">
      <dgm:prSet presAssocID="{CADD04FC-C2F0-4B59-B49A-03531B98C54A}" presName="FiveNodes_5_text" presStyleLbl="node1" presStyleIdx="4" presStyleCnt="5">
        <dgm:presLayoutVars>
          <dgm:bulletEnabled val="1"/>
        </dgm:presLayoutVars>
      </dgm:prSet>
      <dgm:spPr/>
    </dgm:pt>
  </dgm:ptLst>
  <dgm:cxnLst>
    <dgm:cxn modelId="{ED14C229-B21C-4FBE-9B1F-8788E869A6A2}" type="presOf" srcId="{8E329B00-DBBE-42BE-A7D3-B219315D7C7D}" destId="{D05FB392-00E8-41DC-85C8-71F5CD5C9920}" srcOrd="0" destOrd="0" presId="urn:microsoft.com/office/officeart/2005/8/layout/vProcess5"/>
    <dgm:cxn modelId="{6B3B4431-BB94-46B2-B07E-C269048A0B11}" type="presOf" srcId="{4F0BB5C1-4CC6-400E-B007-AFDF23A9E6BA}" destId="{F74E0F4B-32E0-4718-9413-DF6F49D61EDD}" srcOrd="1" destOrd="0" presId="urn:microsoft.com/office/officeart/2005/8/layout/vProcess5"/>
    <dgm:cxn modelId="{06A79234-A128-4C51-8871-ABFA162C6738}" type="presOf" srcId="{7DFF280B-4860-49F0-B945-7CA2DE8D7A95}" destId="{358B105A-2F0D-4F19-95C5-6D8604F98DDC}" srcOrd="1" destOrd="0" presId="urn:microsoft.com/office/officeart/2005/8/layout/vProcess5"/>
    <dgm:cxn modelId="{2FB0E352-FAEB-4049-8D95-D333E30588EF}" type="presOf" srcId="{06D1A33B-3C51-4DAD-8968-FE67DDBB7403}" destId="{FA606A24-5512-4878-8C2C-C66B05AB7BC7}" srcOrd="0" destOrd="0" presId="urn:microsoft.com/office/officeart/2005/8/layout/vProcess5"/>
    <dgm:cxn modelId="{0D296875-CFAA-4455-88B0-29EADB20E4F3}" type="presOf" srcId="{4F0BB5C1-4CC6-400E-B007-AFDF23A9E6BA}" destId="{AC837991-F9ED-463F-9DCB-F0B377436C9C}" srcOrd="0" destOrd="0" presId="urn:microsoft.com/office/officeart/2005/8/layout/vProcess5"/>
    <dgm:cxn modelId="{E8D9AF79-5B52-4E64-9610-1F96EBB6AD1D}" type="presOf" srcId="{B3C14220-15DC-4156-A797-3D9D21704FB3}" destId="{066155C2-5ECF-4F01-8CFC-4C08ACF3A4CF}" srcOrd="0" destOrd="0" presId="urn:microsoft.com/office/officeart/2005/8/layout/vProcess5"/>
    <dgm:cxn modelId="{F44E9B7A-F512-4C52-AE26-AE40886C5D17}" type="presOf" srcId="{84D3E0C7-9EA5-44FB-B582-09F54ACA3D1A}" destId="{F3F50402-34F4-448C-9751-CBB307A5B09D}" srcOrd="0" destOrd="0" presId="urn:microsoft.com/office/officeart/2005/8/layout/vProcess5"/>
    <dgm:cxn modelId="{5F2B85A5-E861-4D66-A9BC-48ECD1019059}" type="presOf" srcId="{CD598EE8-EF3D-4346-8A09-D8358FC4FFAE}" destId="{B49B3BCF-242C-4C97-A051-55FEDBD03C25}" srcOrd="1" destOrd="0" presId="urn:microsoft.com/office/officeart/2005/8/layout/vProcess5"/>
    <dgm:cxn modelId="{58F586A7-9D4E-4D45-8BDD-335B5F5637BC}" type="presOf" srcId="{7F011E80-8FB9-4179-B5AA-ABAA5F4B0312}" destId="{2FCC8B26-BD1B-4A6F-B8F4-EEEDDD299E36}" srcOrd="0" destOrd="0" presId="urn:microsoft.com/office/officeart/2005/8/layout/vProcess5"/>
    <dgm:cxn modelId="{396D13B9-4981-4965-A540-4323EC7D2174}" srcId="{CADD04FC-C2F0-4B59-B49A-03531B98C54A}" destId="{CD598EE8-EF3D-4346-8A09-D8358FC4FFAE}" srcOrd="3" destOrd="0" parTransId="{3346D248-757D-42FF-B2FD-34A916EC9B83}" sibTransId="{8E329B00-DBBE-42BE-A7D3-B219315D7C7D}"/>
    <dgm:cxn modelId="{9E12A7BD-9BB7-489A-B9C2-5563EFF6A7BC}" srcId="{CADD04FC-C2F0-4B59-B49A-03531B98C54A}" destId="{B3C14220-15DC-4156-A797-3D9D21704FB3}" srcOrd="1" destOrd="0" parTransId="{3F1346BD-A4E7-4F11-9CDF-88A8F3690D92}" sibTransId="{84D3E0C7-9EA5-44FB-B582-09F54ACA3D1A}"/>
    <dgm:cxn modelId="{648649C3-85CB-4314-9DBE-39C2EA6C7CC8}" type="presOf" srcId="{647D63C4-F4E3-451A-BE96-D1EDD3E85089}" destId="{F4DE30D6-6292-43A8-974B-9456E5CEDFC0}" srcOrd="0" destOrd="0" presId="urn:microsoft.com/office/officeart/2005/8/layout/vProcess5"/>
    <dgm:cxn modelId="{E85D59C4-5C96-4401-BD78-90B02278D5B1}" srcId="{CADD04FC-C2F0-4B59-B49A-03531B98C54A}" destId="{7F011E80-8FB9-4179-B5AA-ABAA5F4B0312}" srcOrd="0" destOrd="0" parTransId="{D8E446A2-2B27-4783-AEF3-232EA003AA67}" sibTransId="{647D63C4-F4E3-451A-BE96-D1EDD3E85089}"/>
    <dgm:cxn modelId="{8F5949D2-F5F7-4193-A429-6D0AFFF56647}" type="presOf" srcId="{B3C14220-15DC-4156-A797-3D9D21704FB3}" destId="{0D56FC06-281D-40FC-A70C-04D4F74436A3}" srcOrd="1" destOrd="0" presId="urn:microsoft.com/office/officeart/2005/8/layout/vProcess5"/>
    <dgm:cxn modelId="{DFDB66D5-27A3-4225-8A8C-6BA20A07224A}" type="presOf" srcId="{CD598EE8-EF3D-4346-8A09-D8358FC4FFAE}" destId="{FB0BF1B0-B3A1-49C9-BDF0-1A9E5FCFD7B4}" srcOrd="0" destOrd="0" presId="urn:microsoft.com/office/officeart/2005/8/layout/vProcess5"/>
    <dgm:cxn modelId="{0FAC27E0-E2C6-47A0-82A6-14502198B59B}" type="presOf" srcId="{CADD04FC-C2F0-4B59-B49A-03531B98C54A}" destId="{26F8BD09-2663-4693-9ED7-344FF90B0919}" srcOrd="0" destOrd="0" presId="urn:microsoft.com/office/officeart/2005/8/layout/vProcess5"/>
    <dgm:cxn modelId="{5E8CD2F3-BBA3-4B88-9A22-A89E31102009}" srcId="{CADD04FC-C2F0-4B59-B49A-03531B98C54A}" destId="{4F0BB5C1-4CC6-400E-B007-AFDF23A9E6BA}" srcOrd="4" destOrd="0" parTransId="{23105655-8AD6-47A4-A7C4-09C64C758735}" sibTransId="{03ECA447-B6DF-4EEE-AC1D-B2407D8BB38C}"/>
    <dgm:cxn modelId="{084F9CF8-4321-4D10-A8E8-65A26490969F}" srcId="{CADD04FC-C2F0-4B59-B49A-03531B98C54A}" destId="{7DFF280B-4860-49F0-B945-7CA2DE8D7A95}" srcOrd="2" destOrd="0" parTransId="{D5659F31-57B8-4331-8EC6-9041CCA2FC90}" sibTransId="{06D1A33B-3C51-4DAD-8968-FE67DDBB7403}"/>
    <dgm:cxn modelId="{9BBA81FA-CBAB-48E0-92D0-EA083861A581}" type="presOf" srcId="{7DFF280B-4860-49F0-B945-7CA2DE8D7A95}" destId="{68720290-FAF2-4057-96E1-0629F33284C9}" srcOrd="0" destOrd="0" presId="urn:microsoft.com/office/officeart/2005/8/layout/vProcess5"/>
    <dgm:cxn modelId="{9ABA40FF-0807-473C-AA17-6835F227601A}" type="presOf" srcId="{7F011E80-8FB9-4179-B5AA-ABAA5F4B0312}" destId="{3DF39047-EFE6-4A6B-9900-E513AB0530D2}" srcOrd="1" destOrd="0" presId="urn:microsoft.com/office/officeart/2005/8/layout/vProcess5"/>
    <dgm:cxn modelId="{BA4527E3-3E4A-4FA3-BA71-FCCECB97B3FF}" type="presParOf" srcId="{26F8BD09-2663-4693-9ED7-344FF90B0919}" destId="{1A807DA1-05A6-43AB-88E3-A47938E76BAC}" srcOrd="0" destOrd="0" presId="urn:microsoft.com/office/officeart/2005/8/layout/vProcess5"/>
    <dgm:cxn modelId="{14B4AE15-FD8B-4656-A405-514D96FBDED0}" type="presParOf" srcId="{26F8BD09-2663-4693-9ED7-344FF90B0919}" destId="{2FCC8B26-BD1B-4A6F-B8F4-EEEDDD299E36}" srcOrd="1" destOrd="0" presId="urn:microsoft.com/office/officeart/2005/8/layout/vProcess5"/>
    <dgm:cxn modelId="{17238D65-8EB5-4DF7-99E4-A9718E0BE8D5}" type="presParOf" srcId="{26F8BD09-2663-4693-9ED7-344FF90B0919}" destId="{066155C2-5ECF-4F01-8CFC-4C08ACF3A4CF}" srcOrd="2" destOrd="0" presId="urn:microsoft.com/office/officeart/2005/8/layout/vProcess5"/>
    <dgm:cxn modelId="{C63F2E30-348E-4D77-B947-F859CD9A557B}" type="presParOf" srcId="{26F8BD09-2663-4693-9ED7-344FF90B0919}" destId="{68720290-FAF2-4057-96E1-0629F33284C9}" srcOrd="3" destOrd="0" presId="urn:microsoft.com/office/officeart/2005/8/layout/vProcess5"/>
    <dgm:cxn modelId="{368E701D-D30A-46AC-94B0-6E85249912C3}" type="presParOf" srcId="{26F8BD09-2663-4693-9ED7-344FF90B0919}" destId="{FB0BF1B0-B3A1-49C9-BDF0-1A9E5FCFD7B4}" srcOrd="4" destOrd="0" presId="urn:microsoft.com/office/officeart/2005/8/layout/vProcess5"/>
    <dgm:cxn modelId="{BAD7C8AA-6C27-48EF-9C46-B35484FE08FB}" type="presParOf" srcId="{26F8BD09-2663-4693-9ED7-344FF90B0919}" destId="{AC837991-F9ED-463F-9DCB-F0B377436C9C}" srcOrd="5" destOrd="0" presId="urn:microsoft.com/office/officeart/2005/8/layout/vProcess5"/>
    <dgm:cxn modelId="{D86CA378-B866-4D35-95AA-8B09269A4717}" type="presParOf" srcId="{26F8BD09-2663-4693-9ED7-344FF90B0919}" destId="{F4DE30D6-6292-43A8-974B-9456E5CEDFC0}" srcOrd="6" destOrd="0" presId="urn:microsoft.com/office/officeart/2005/8/layout/vProcess5"/>
    <dgm:cxn modelId="{F8F2DADC-ACB7-4550-BC23-53474FFF15AC}" type="presParOf" srcId="{26F8BD09-2663-4693-9ED7-344FF90B0919}" destId="{F3F50402-34F4-448C-9751-CBB307A5B09D}" srcOrd="7" destOrd="0" presId="urn:microsoft.com/office/officeart/2005/8/layout/vProcess5"/>
    <dgm:cxn modelId="{0CF0E6DE-7C0E-4628-8363-B90E22D1AF8B}" type="presParOf" srcId="{26F8BD09-2663-4693-9ED7-344FF90B0919}" destId="{FA606A24-5512-4878-8C2C-C66B05AB7BC7}" srcOrd="8" destOrd="0" presId="urn:microsoft.com/office/officeart/2005/8/layout/vProcess5"/>
    <dgm:cxn modelId="{73343FD9-26E8-4616-8FE1-CB3AFD4F6A6C}" type="presParOf" srcId="{26F8BD09-2663-4693-9ED7-344FF90B0919}" destId="{D05FB392-00E8-41DC-85C8-71F5CD5C9920}" srcOrd="9" destOrd="0" presId="urn:microsoft.com/office/officeart/2005/8/layout/vProcess5"/>
    <dgm:cxn modelId="{8025526C-892C-4D21-BC7B-BAE56132925E}" type="presParOf" srcId="{26F8BD09-2663-4693-9ED7-344FF90B0919}" destId="{3DF39047-EFE6-4A6B-9900-E513AB0530D2}" srcOrd="10" destOrd="0" presId="urn:microsoft.com/office/officeart/2005/8/layout/vProcess5"/>
    <dgm:cxn modelId="{A19D3BBD-2D47-4A1A-8B38-E1647406F337}" type="presParOf" srcId="{26F8BD09-2663-4693-9ED7-344FF90B0919}" destId="{0D56FC06-281D-40FC-A70C-04D4F74436A3}" srcOrd="11" destOrd="0" presId="urn:microsoft.com/office/officeart/2005/8/layout/vProcess5"/>
    <dgm:cxn modelId="{0FDE33B9-E08C-43C8-9080-10020C8ED18E}" type="presParOf" srcId="{26F8BD09-2663-4693-9ED7-344FF90B0919}" destId="{358B105A-2F0D-4F19-95C5-6D8604F98DDC}" srcOrd="12" destOrd="0" presId="urn:microsoft.com/office/officeart/2005/8/layout/vProcess5"/>
    <dgm:cxn modelId="{D6E4BFA9-E559-4B29-BE47-CFCBBCBE3284}" type="presParOf" srcId="{26F8BD09-2663-4693-9ED7-344FF90B0919}" destId="{B49B3BCF-242C-4C97-A051-55FEDBD03C25}" srcOrd="13" destOrd="0" presId="urn:microsoft.com/office/officeart/2005/8/layout/vProcess5"/>
    <dgm:cxn modelId="{8DEA8F85-6F1B-4F24-8E5A-D3BBD8F4B6DD}" type="presParOf" srcId="{26F8BD09-2663-4693-9ED7-344FF90B0919}" destId="{F74E0F4B-32E0-4718-9413-DF6F49D61EDD}"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CC8B26-BD1B-4A6F-B8F4-EEEDDD299E36}">
      <dsp:nvSpPr>
        <dsp:cNvPr id="0" name=""/>
        <dsp:cNvSpPr/>
      </dsp:nvSpPr>
      <dsp:spPr>
        <a:xfrm>
          <a:off x="0" y="0"/>
          <a:ext cx="4693920" cy="73152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Registration</a:t>
          </a:r>
          <a:endParaRPr lang="en-HK" sz="2000" kern="1200" dirty="0"/>
        </a:p>
      </dsp:txBody>
      <dsp:txXfrm>
        <a:off x="21425" y="21425"/>
        <a:ext cx="3818966" cy="688670"/>
      </dsp:txXfrm>
    </dsp:sp>
    <dsp:sp modelId="{066155C2-5ECF-4F01-8CFC-4C08ACF3A4CF}">
      <dsp:nvSpPr>
        <dsp:cNvPr id="0" name=""/>
        <dsp:cNvSpPr/>
      </dsp:nvSpPr>
      <dsp:spPr>
        <a:xfrm>
          <a:off x="350520" y="833120"/>
          <a:ext cx="4693920" cy="73152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Collecting Data &amp; Training Models</a:t>
          </a:r>
          <a:endParaRPr lang="en-HK" sz="2000" kern="1200" dirty="0"/>
        </a:p>
      </dsp:txBody>
      <dsp:txXfrm>
        <a:off x="371945" y="854545"/>
        <a:ext cx="3825062" cy="688669"/>
      </dsp:txXfrm>
    </dsp:sp>
    <dsp:sp modelId="{68720290-FAF2-4057-96E1-0629F33284C9}">
      <dsp:nvSpPr>
        <dsp:cNvPr id="0" name=""/>
        <dsp:cNvSpPr/>
      </dsp:nvSpPr>
      <dsp:spPr>
        <a:xfrm>
          <a:off x="701039" y="1666240"/>
          <a:ext cx="4693920" cy="73152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Evaluating Models</a:t>
          </a:r>
          <a:endParaRPr lang="en-HK" sz="2000" kern="1200" dirty="0"/>
        </a:p>
      </dsp:txBody>
      <dsp:txXfrm>
        <a:off x="722464" y="1687665"/>
        <a:ext cx="3825062" cy="688669"/>
      </dsp:txXfrm>
    </dsp:sp>
    <dsp:sp modelId="{FB0BF1B0-B3A1-49C9-BDF0-1A9E5FCFD7B4}">
      <dsp:nvSpPr>
        <dsp:cNvPr id="0" name=""/>
        <dsp:cNvSpPr/>
      </dsp:nvSpPr>
      <dsp:spPr>
        <a:xfrm>
          <a:off x="1051559" y="2499360"/>
          <a:ext cx="4693920" cy="731520"/>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HK" sz="2000" kern="1200" dirty="0"/>
            <a:t>Presenting @ IJCAI 2019</a:t>
          </a:r>
        </a:p>
      </dsp:txBody>
      <dsp:txXfrm>
        <a:off x="1072984" y="2520785"/>
        <a:ext cx="3825062" cy="688669"/>
      </dsp:txXfrm>
    </dsp:sp>
    <dsp:sp modelId="{AC837991-F9ED-463F-9DCB-F0B377436C9C}">
      <dsp:nvSpPr>
        <dsp:cNvPr id="0" name=""/>
        <dsp:cNvSpPr/>
      </dsp:nvSpPr>
      <dsp:spPr>
        <a:xfrm>
          <a:off x="1402079" y="3332480"/>
          <a:ext cx="4693920" cy="731520"/>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Prizes</a:t>
          </a:r>
          <a:endParaRPr lang="en-HK" sz="2000" kern="1200" dirty="0"/>
        </a:p>
      </dsp:txBody>
      <dsp:txXfrm>
        <a:off x="1423504" y="3353905"/>
        <a:ext cx="3825062" cy="688669"/>
      </dsp:txXfrm>
    </dsp:sp>
    <dsp:sp modelId="{F4DE30D6-6292-43A8-974B-9456E5CEDFC0}">
      <dsp:nvSpPr>
        <dsp:cNvPr id="0" name=""/>
        <dsp:cNvSpPr/>
      </dsp:nvSpPr>
      <dsp:spPr>
        <a:xfrm>
          <a:off x="4218432" y="534416"/>
          <a:ext cx="475488" cy="475488"/>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HK" sz="2200" kern="1200"/>
        </a:p>
      </dsp:txBody>
      <dsp:txXfrm>
        <a:off x="4325417" y="534416"/>
        <a:ext cx="261518" cy="357805"/>
      </dsp:txXfrm>
    </dsp:sp>
    <dsp:sp modelId="{F3F50402-34F4-448C-9751-CBB307A5B09D}">
      <dsp:nvSpPr>
        <dsp:cNvPr id="0" name=""/>
        <dsp:cNvSpPr/>
      </dsp:nvSpPr>
      <dsp:spPr>
        <a:xfrm>
          <a:off x="4568952" y="1367536"/>
          <a:ext cx="475488" cy="475488"/>
        </a:xfrm>
        <a:prstGeom prst="downArrow">
          <a:avLst>
            <a:gd name="adj1" fmla="val 55000"/>
            <a:gd name="adj2" fmla="val 45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HK" sz="2200" kern="1200"/>
        </a:p>
      </dsp:txBody>
      <dsp:txXfrm>
        <a:off x="4675937" y="1367536"/>
        <a:ext cx="261518" cy="357805"/>
      </dsp:txXfrm>
    </dsp:sp>
    <dsp:sp modelId="{FA606A24-5512-4878-8C2C-C66B05AB7BC7}">
      <dsp:nvSpPr>
        <dsp:cNvPr id="0" name=""/>
        <dsp:cNvSpPr/>
      </dsp:nvSpPr>
      <dsp:spPr>
        <a:xfrm>
          <a:off x="4919472" y="2188464"/>
          <a:ext cx="475488" cy="475488"/>
        </a:xfrm>
        <a:prstGeom prst="downArrow">
          <a:avLst>
            <a:gd name="adj1" fmla="val 55000"/>
            <a:gd name="adj2" fmla="val 45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HK" sz="2200" kern="1200"/>
        </a:p>
      </dsp:txBody>
      <dsp:txXfrm>
        <a:off x="5026457" y="2188464"/>
        <a:ext cx="261518" cy="357805"/>
      </dsp:txXfrm>
    </dsp:sp>
    <dsp:sp modelId="{D05FB392-00E8-41DC-85C8-71F5CD5C9920}">
      <dsp:nvSpPr>
        <dsp:cNvPr id="0" name=""/>
        <dsp:cNvSpPr/>
      </dsp:nvSpPr>
      <dsp:spPr>
        <a:xfrm>
          <a:off x="5269992" y="3029712"/>
          <a:ext cx="475488" cy="475488"/>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HK" sz="2200" kern="1200"/>
        </a:p>
      </dsp:txBody>
      <dsp:txXfrm>
        <a:off x="5376977" y="3029712"/>
        <a:ext cx="261518" cy="35780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3190567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82675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610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14351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24642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26707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853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880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040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8200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32914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51987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89466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996630" y="2003888"/>
            <a:ext cx="4523699" cy="1159799"/>
          </a:xfrm>
          <a:prstGeom prst="rect">
            <a:avLst/>
          </a:prstGeom>
        </p:spPr>
        <p:txBody>
          <a:bodyPr lIns="91425" tIns="91425" rIns="91425" bIns="91425" anchor="b" anchorCtr="0"/>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a:endParaRPr/>
          </a:p>
        </p:txBody>
      </p:sp>
      <p:cxnSp>
        <p:nvCxnSpPr>
          <p:cNvPr id="10" name="Shape 10"/>
          <p:cNvCxnSpPr/>
          <p:nvPr/>
        </p:nvCxnSpPr>
        <p:spPr>
          <a:xfrm>
            <a:off x="-6025" y="3676511"/>
            <a:ext cx="9161999" cy="0"/>
          </a:xfrm>
          <a:prstGeom prst="straightConnector1">
            <a:avLst/>
          </a:prstGeom>
          <a:noFill/>
          <a:ln w="9525" cap="flat" cmpd="sng">
            <a:solidFill>
              <a:srgbClr val="000000"/>
            </a:solidFill>
            <a:prstDash val="solid"/>
            <a:round/>
            <a:headEnd type="none" w="lg" len="lg"/>
            <a:tailEnd type="none" w="lg" len="lg"/>
          </a:ln>
        </p:spPr>
      </p:cxnSp>
      <p:sp>
        <p:nvSpPr>
          <p:cNvPr id="11" name="Shape 11"/>
          <p:cNvSpPr/>
          <p:nvPr/>
        </p:nvSpPr>
        <p:spPr>
          <a:xfrm>
            <a:off x="1117950" y="3393000"/>
            <a:ext cx="566999" cy="566999"/>
          </a:xfrm>
          <a:prstGeom prst="ellipse">
            <a:avLst/>
          </a:prstGeom>
          <a:solidFill>
            <a:srgbClr val="FFCD00"/>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txBox="1">
            <a:spLocks noGrp="1"/>
          </p:cNvSpPr>
          <p:nvPr>
            <p:ph type="subTitle" idx="1"/>
          </p:nvPr>
        </p:nvSpPr>
        <p:spPr>
          <a:xfrm>
            <a:off x="2022300" y="2815923"/>
            <a:ext cx="5591400" cy="784799"/>
          </a:xfrm>
          <a:prstGeom prst="rect">
            <a:avLst/>
          </a:prstGeom>
        </p:spPr>
        <p:txBody>
          <a:bodyPr lIns="91425" tIns="91425" rIns="91425" bIns="91425" anchor="t" anchorCtr="0"/>
          <a:lstStyle>
            <a:lvl1pPr lvl="0" rtl="0">
              <a:spcBef>
                <a:spcPts val="0"/>
              </a:spcBef>
              <a:buClr>
                <a:srgbClr val="000000"/>
              </a:buClr>
              <a:buSzPct val="100000"/>
              <a:buNone/>
              <a:defRPr sz="1400">
                <a:highlight>
                  <a:srgbClr val="FFCD00"/>
                </a:highlight>
              </a:defRPr>
            </a:lvl1pPr>
            <a:lvl2pPr lvl="1" rtl="0">
              <a:spcBef>
                <a:spcPts val="0"/>
              </a:spcBef>
              <a:buClr>
                <a:schemeClr val="dk2"/>
              </a:buClr>
              <a:buSzPct val="100000"/>
              <a:buNone/>
              <a:defRPr sz="1400">
                <a:solidFill>
                  <a:schemeClr val="dk2"/>
                </a:solidFill>
                <a:highlight>
                  <a:srgbClr val="FFCD00"/>
                </a:highlight>
              </a:defRPr>
            </a:lvl2pPr>
            <a:lvl3pPr lvl="2" rtl="0">
              <a:spcBef>
                <a:spcPts val="0"/>
              </a:spcBef>
              <a:buClr>
                <a:schemeClr val="dk2"/>
              </a:buClr>
              <a:buSzPct val="100000"/>
              <a:buNone/>
              <a:defRPr sz="1400">
                <a:solidFill>
                  <a:schemeClr val="dk2"/>
                </a:solidFill>
                <a:highlight>
                  <a:srgbClr val="FFCD00"/>
                </a:highlight>
              </a:defRPr>
            </a:lvl3pPr>
            <a:lvl4pPr lvl="3" rtl="0">
              <a:spcBef>
                <a:spcPts val="0"/>
              </a:spcBef>
              <a:buClr>
                <a:schemeClr val="dk2"/>
              </a:buClr>
              <a:buSzPct val="100000"/>
              <a:buNone/>
              <a:defRPr sz="1400">
                <a:solidFill>
                  <a:schemeClr val="dk2"/>
                </a:solidFill>
                <a:highlight>
                  <a:srgbClr val="FFCD00"/>
                </a:highlight>
              </a:defRPr>
            </a:lvl4pPr>
            <a:lvl5pPr lvl="4" rtl="0">
              <a:spcBef>
                <a:spcPts val="0"/>
              </a:spcBef>
              <a:buClr>
                <a:schemeClr val="dk2"/>
              </a:buClr>
              <a:buSzPct val="100000"/>
              <a:buNone/>
              <a:defRPr sz="1400">
                <a:solidFill>
                  <a:schemeClr val="dk2"/>
                </a:solidFill>
                <a:highlight>
                  <a:srgbClr val="FFCD00"/>
                </a:highlight>
              </a:defRPr>
            </a:lvl5pPr>
            <a:lvl6pPr lvl="5" rtl="0">
              <a:spcBef>
                <a:spcPts val="0"/>
              </a:spcBef>
              <a:buClr>
                <a:schemeClr val="dk2"/>
              </a:buClr>
              <a:buSzPct val="100000"/>
              <a:buNone/>
              <a:defRPr sz="1400">
                <a:solidFill>
                  <a:schemeClr val="dk2"/>
                </a:solidFill>
                <a:highlight>
                  <a:srgbClr val="FFCD00"/>
                </a:highlight>
              </a:defRPr>
            </a:lvl6pPr>
            <a:lvl7pPr lvl="6" rtl="0">
              <a:spcBef>
                <a:spcPts val="0"/>
              </a:spcBef>
              <a:buClr>
                <a:schemeClr val="dk2"/>
              </a:buClr>
              <a:buSzPct val="100000"/>
              <a:buNone/>
              <a:defRPr sz="1400">
                <a:solidFill>
                  <a:schemeClr val="dk2"/>
                </a:solidFill>
                <a:highlight>
                  <a:srgbClr val="FFCD00"/>
                </a:highlight>
              </a:defRPr>
            </a:lvl7pPr>
            <a:lvl8pPr lvl="7" rtl="0">
              <a:spcBef>
                <a:spcPts val="0"/>
              </a:spcBef>
              <a:buClr>
                <a:schemeClr val="dk2"/>
              </a:buClr>
              <a:buSzPct val="100000"/>
              <a:buNone/>
              <a:defRPr sz="1400">
                <a:solidFill>
                  <a:schemeClr val="dk2"/>
                </a:solidFill>
                <a:highlight>
                  <a:srgbClr val="FFCD00"/>
                </a:highlight>
              </a:defRPr>
            </a:lvl8pPr>
            <a:lvl9pPr lvl="8" rtl="0">
              <a:spcBef>
                <a:spcPts val="0"/>
              </a:spcBef>
              <a:buClr>
                <a:schemeClr val="dk2"/>
              </a:buClr>
              <a:buSzPct val="100000"/>
              <a:buNone/>
              <a:defRPr sz="1400">
                <a:solidFill>
                  <a:schemeClr val="dk2"/>
                </a:solidFill>
                <a:highlight>
                  <a:srgbClr val="FFCD00"/>
                </a:highlight>
              </a:defRPr>
            </a:lvl9pPr>
          </a:lstStyle>
          <a:p>
            <a:endParaRPr/>
          </a:p>
        </p:txBody>
      </p:sp>
      <p:cxnSp>
        <p:nvCxnSpPr>
          <p:cNvPr id="14" name="Shape 14"/>
          <p:cNvCxnSpPr/>
          <p:nvPr/>
        </p:nvCxnSpPr>
        <p:spPr>
          <a:xfrm>
            <a:off x="-6025" y="2571761"/>
            <a:ext cx="1984499" cy="0"/>
          </a:xfrm>
          <a:prstGeom prst="straightConnector1">
            <a:avLst/>
          </a:prstGeom>
          <a:noFill/>
          <a:ln w="9525" cap="flat" cmpd="sng">
            <a:solidFill>
              <a:srgbClr val="CCCCCC"/>
            </a:solidFill>
            <a:prstDash val="solid"/>
            <a:round/>
            <a:headEnd type="none" w="lg" len="lg"/>
            <a:tailEnd type="none" w="lg" len="lg"/>
          </a:ln>
        </p:spPr>
      </p:cxnSp>
      <p:sp>
        <p:nvSpPr>
          <p:cNvPr id="15" name="Shape 15"/>
          <p:cNvSpPr/>
          <p:nvPr/>
        </p:nvSpPr>
        <p:spPr>
          <a:xfrm>
            <a:off x="1117950" y="2288250"/>
            <a:ext cx="566999" cy="566999"/>
          </a:xfrm>
          <a:prstGeom prst="ellipse">
            <a:avLst/>
          </a:prstGeom>
          <a:solidFill>
            <a:srgbClr val="FFCD00"/>
          </a:solidFill>
          <a:ln>
            <a:noFill/>
          </a:ln>
        </p:spPr>
        <p:txBody>
          <a:bodyPr lIns="91425" tIns="91425" rIns="91425" bIns="91425" anchor="ctr" anchorCtr="0">
            <a:noAutofit/>
          </a:bodyPr>
          <a:lstStyle/>
          <a:p>
            <a:pPr lvl="0" rtl="0">
              <a:spcBef>
                <a:spcPts val="0"/>
              </a:spcBef>
              <a:buNone/>
            </a:pPr>
            <a:endParaRPr/>
          </a:p>
        </p:txBody>
      </p:sp>
      <p:sp>
        <p:nvSpPr>
          <p:cNvPr id="16" name="Shape 16"/>
          <p:cNvSpPr txBox="1">
            <a:spLocks noGrp="1"/>
          </p:cNvSpPr>
          <p:nvPr>
            <p:ph type="ctrTitle"/>
          </p:nvPr>
        </p:nvSpPr>
        <p:spPr>
          <a:xfrm>
            <a:off x="2022225" y="1693523"/>
            <a:ext cx="3787799" cy="1159799"/>
          </a:xfrm>
          <a:prstGeom prst="rect">
            <a:avLst/>
          </a:prstGeom>
        </p:spPr>
        <p:txBody>
          <a:bodyPr lIns="91425" tIns="91425" rIns="91425" bIns="91425" anchor="b" anchorCtr="0"/>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a:endParaRPr/>
          </a:p>
        </p:txBody>
      </p:sp>
      <p:cxnSp>
        <p:nvCxnSpPr>
          <p:cNvPr id="17" name="Shape 17"/>
          <p:cNvCxnSpPr/>
          <p:nvPr/>
        </p:nvCxnSpPr>
        <p:spPr>
          <a:xfrm>
            <a:off x="5898975" y="2571750"/>
            <a:ext cx="3251099"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mpletely blank">
    <p:spTree>
      <p:nvGrpSpPr>
        <p:cNvPr id="1" name="Shape 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79309" y="24158"/>
            <a:ext cx="8229600" cy="857250"/>
          </a:xfrm>
        </p:spPr>
        <p:txBody>
          <a:bodyPr>
            <a:normAutofit/>
          </a:bodyPr>
          <a:lstStyle>
            <a:lvl1pPr algn="l">
              <a:defRPr sz="2400" b="1">
                <a:solidFill>
                  <a:schemeClr val="bg1">
                    <a:lumMod val="65000"/>
                  </a:schemeClr>
                </a:solidFill>
                <a:latin typeface="微软雅黑" pitchFamily="34" charset="-122"/>
                <a:ea typeface="微软雅黑" pitchFamily="34" charset="-122"/>
              </a:defRPr>
            </a:lvl1p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lvl1pPr>
              <a:defRPr/>
            </a:lvl1pPr>
          </a:lstStyle>
          <a:p>
            <a:pPr>
              <a:defRPr/>
            </a:pPr>
            <a:fld id="{47046AB2-8D34-4DBC-8191-FA18FD66E31F}" type="datetime1">
              <a:rPr lang="zh-CN" altLang="en-US" smtClean="0"/>
              <a:t>2019/6/2</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lvl1pPr>
              <a:defRPr/>
            </a:lvl1pPr>
          </a:lstStyle>
          <a:p>
            <a:pPr>
              <a:defRPr/>
            </a:pPr>
            <a:r>
              <a:rPr lang="en-US" altLang="zh-CN"/>
              <a:t>SIGMOD'17 Chicago</a:t>
            </a:r>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lvl1pPr>
              <a:defRPr/>
            </a:lvl1pPr>
          </a:lstStyle>
          <a:p>
            <a:pPr>
              <a:defRPr/>
            </a:pPr>
            <a:fld id="{081E836E-714E-4533-82F1-F2AC29FA574F}" type="slidenum">
              <a:rPr lang="zh-CN" altLang="en-US"/>
              <a:pPr>
                <a:defRPr/>
              </a:pPr>
              <a:t>‹#›</a:t>
            </a:fld>
            <a:endParaRPr lang="zh-CN" altLang="en-US"/>
          </a:p>
        </p:txBody>
      </p:sp>
    </p:spTree>
    <p:extLst>
      <p:ext uri="{BB962C8B-B14F-4D97-AF65-F5344CB8AC3E}">
        <p14:creationId xmlns:p14="http://schemas.microsoft.com/office/powerpoint/2010/main" val="2608977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42206D95-44A9-4EB0-AA28-7CCA7C11E90F}"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FD3AA4-3D81-4E22-9DBC-8E44F375B23D}" type="slidenum">
              <a:rPr lang="en-US" smtClean="0"/>
              <a:t>‹#›</a:t>
            </a:fld>
            <a:endParaRPr lang="en-US"/>
          </a:p>
        </p:txBody>
      </p:sp>
    </p:spTree>
    <p:extLst>
      <p:ext uri="{BB962C8B-B14F-4D97-AF65-F5344CB8AC3E}">
        <p14:creationId xmlns:p14="http://schemas.microsoft.com/office/powerpoint/2010/main" val="34702517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1381250" y="1616470"/>
            <a:ext cx="6809700" cy="3112200"/>
          </a:xfrm>
          <a:prstGeom prst="rect">
            <a:avLst/>
          </a:prstGeom>
          <a:noFill/>
          <a:ln>
            <a:noFill/>
          </a:ln>
        </p:spPr>
        <p:txBody>
          <a:bodyPr lIns="91425" tIns="91425" rIns="91425" bIns="91425" anchor="t" anchorCtr="0"/>
          <a:lstStyle>
            <a:lvl1pPr lvl="0">
              <a:spcBef>
                <a:spcPts val="600"/>
              </a:spcBef>
              <a:buClr>
                <a:srgbClr val="FFCD00"/>
              </a:buClr>
              <a:buSzPct val="100000"/>
              <a:buFont typeface="Quattrocento Sans"/>
              <a:buChar char="◉"/>
              <a:defRPr sz="2400">
                <a:latin typeface="Quattrocento Sans"/>
                <a:ea typeface="Quattrocento Sans"/>
                <a:cs typeface="Quattrocento Sans"/>
                <a:sym typeface="Quattrocento Sans"/>
              </a:defRPr>
            </a:lvl1pPr>
            <a:lvl2pPr lvl="1">
              <a:spcBef>
                <a:spcPts val="480"/>
              </a:spcBef>
              <a:buClr>
                <a:srgbClr val="FFCD00"/>
              </a:buClr>
              <a:buSzPct val="100000"/>
              <a:buFont typeface="Quattrocento Sans"/>
              <a:defRPr sz="2000">
                <a:latin typeface="Quattrocento Sans"/>
                <a:ea typeface="Quattrocento Sans"/>
                <a:cs typeface="Quattrocento Sans"/>
                <a:sym typeface="Quattrocento Sans"/>
              </a:defRPr>
            </a:lvl2pPr>
            <a:lvl3pPr lvl="2">
              <a:spcBef>
                <a:spcPts val="480"/>
              </a:spcBef>
              <a:buClr>
                <a:srgbClr val="FFCD00"/>
              </a:buClr>
              <a:buSzPct val="100000"/>
              <a:buFont typeface="Quattrocento Sans"/>
              <a:defRPr sz="2000">
                <a:latin typeface="Quattrocento Sans"/>
                <a:ea typeface="Quattrocento Sans"/>
                <a:cs typeface="Quattrocento Sans"/>
                <a:sym typeface="Quattrocento Sans"/>
              </a:defRPr>
            </a:lvl3pPr>
            <a:lvl4pPr lvl="3">
              <a:spcBef>
                <a:spcPts val="360"/>
              </a:spcBef>
              <a:buClr>
                <a:srgbClr val="FFCD00"/>
              </a:buClr>
              <a:buSzPct val="100000"/>
              <a:buFont typeface="Quattrocento Sans"/>
              <a:defRPr sz="1800">
                <a:latin typeface="Quattrocento Sans"/>
                <a:ea typeface="Quattrocento Sans"/>
                <a:cs typeface="Quattrocento Sans"/>
                <a:sym typeface="Quattrocento Sans"/>
              </a:defRPr>
            </a:lvl4pPr>
            <a:lvl5pPr lvl="4">
              <a:spcBef>
                <a:spcPts val="360"/>
              </a:spcBef>
              <a:buClr>
                <a:srgbClr val="FFCD00"/>
              </a:buClr>
              <a:buSzPct val="100000"/>
              <a:buFont typeface="Quattrocento Sans"/>
              <a:defRPr sz="1800">
                <a:latin typeface="Quattrocento Sans"/>
                <a:ea typeface="Quattrocento Sans"/>
                <a:cs typeface="Quattrocento Sans"/>
                <a:sym typeface="Quattrocento Sans"/>
              </a:defRPr>
            </a:lvl5pPr>
            <a:lvl6pPr lvl="5">
              <a:spcBef>
                <a:spcPts val="360"/>
              </a:spcBef>
              <a:buClr>
                <a:srgbClr val="FFCD00"/>
              </a:buClr>
              <a:buSzPct val="100000"/>
              <a:buFont typeface="Quattrocento Sans"/>
              <a:defRPr sz="1800">
                <a:latin typeface="Quattrocento Sans"/>
                <a:ea typeface="Quattrocento Sans"/>
                <a:cs typeface="Quattrocento Sans"/>
                <a:sym typeface="Quattrocento Sans"/>
              </a:defRPr>
            </a:lvl6pPr>
            <a:lvl7pPr lvl="6">
              <a:spcBef>
                <a:spcPts val="360"/>
              </a:spcBef>
              <a:buClr>
                <a:srgbClr val="FFCD00"/>
              </a:buClr>
              <a:buSzPct val="100000"/>
              <a:buFont typeface="Quattrocento Sans"/>
              <a:defRPr sz="1800">
                <a:latin typeface="Quattrocento Sans"/>
                <a:ea typeface="Quattrocento Sans"/>
                <a:cs typeface="Quattrocento Sans"/>
                <a:sym typeface="Quattrocento Sans"/>
              </a:defRPr>
            </a:lvl7pPr>
            <a:lvl8pPr lvl="7">
              <a:spcBef>
                <a:spcPts val="360"/>
              </a:spcBef>
              <a:buClr>
                <a:srgbClr val="FFCD00"/>
              </a:buClr>
              <a:buSzPct val="100000"/>
              <a:buFont typeface="Quattrocento Sans"/>
              <a:defRPr sz="1800">
                <a:latin typeface="Quattrocento Sans"/>
                <a:ea typeface="Quattrocento Sans"/>
                <a:cs typeface="Quattrocento Sans"/>
                <a:sym typeface="Quattrocento Sans"/>
              </a:defRPr>
            </a:lvl8pPr>
            <a:lvl9pPr lvl="8">
              <a:spcBef>
                <a:spcPts val="360"/>
              </a:spcBef>
              <a:buClr>
                <a:srgbClr val="FFCD00"/>
              </a:buClr>
              <a:buSzPct val="100000"/>
              <a:buFont typeface="Quattrocento Sans"/>
              <a:defRPr sz="1800">
                <a:latin typeface="Quattrocento Sans"/>
                <a:ea typeface="Quattrocento Sans"/>
                <a:cs typeface="Quattrocento Sans"/>
                <a:sym typeface="Quattrocento Sans"/>
              </a:defRPr>
            </a:lvl9pPr>
          </a:lstStyle>
          <a:p>
            <a:endParaRPr/>
          </a:p>
        </p:txBody>
      </p:sp>
      <p:sp>
        <p:nvSpPr>
          <p:cNvPr id="7" name="Shape 7"/>
          <p:cNvSpPr txBox="1">
            <a:spLocks noGrp="1"/>
          </p:cNvSpPr>
          <p:nvPr>
            <p:ph type="title"/>
          </p:nvPr>
        </p:nvSpPr>
        <p:spPr>
          <a:xfrm>
            <a:off x="1381250" y="937116"/>
            <a:ext cx="6809700" cy="435599"/>
          </a:xfrm>
          <a:prstGeom prst="rect">
            <a:avLst/>
          </a:prstGeom>
          <a:noFill/>
          <a:ln>
            <a:noFill/>
          </a:ln>
        </p:spPr>
        <p:txBody>
          <a:bodyPr lIns="91425" tIns="91425" rIns="91425" bIns="91425" anchor="ctr" anchorCtr="0"/>
          <a:lstStyle>
            <a:lvl1pPr lvl="0">
              <a:spcBef>
                <a:spcPts val="0"/>
              </a:spcBef>
              <a:buSzPct val="100000"/>
              <a:buFont typeface="Lora"/>
              <a:buNone/>
              <a:defRPr sz="2000" b="1">
                <a:latin typeface="Lora"/>
                <a:ea typeface="Lora"/>
                <a:cs typeface="Lora"/>
                <a:sym typeface="Lora"/>
              </a:defRPr>
            </a:lvl1pPr>
            <a:lvl2pPr lvl="1">
              <a:spcBef>
                <a:spcPts val="0"/>
              </a:spcBef>
              <a:buSzPct val="100000"/>
              <a:buFont typeface="Lora"/>
              <a:buNone/>
              <a:defRPr sz="2000" b="1">
                <a:latin typeface="Lora"/>
                <a:ea typeface="Lora"/>
                <a:cs typeface="Lora"/>
                <a:sym typeface="Lora"/>
              </a:defRPr>
            </a:lvl2pPr>
            <a:lvl3pPr lvl="2">
              <a:spcBef>
                <a:spcPts val="0"/>
              </a:spcBef>
              <a:buSzPct val="100000"/>
              <a:buFont typeface="Lora"/>
              <a:buNone/>
              <a:defRPr sz="2000" b="1">
                <a:latin typeface="Lora"/>
                <a:ea typeface="Lora"/>
                <a:cs typeface="Lora"/>
                <a:sym typeface="Lora"/>
              </a:defRPr>
            </a:lvl3pPr>
            <a:lvl4pPr lvl="3">
              <a:spcBef>
                <a:spcPts val="0"/>
              </a:spcBef>
              <a:buSzPct val="100000"/>
              <a:buFont typeface="Lora"/>
              <a:buNone/>
              <a:defRPr sz="2000" b="1">
                <a:latin typeface="Lora"/>
                <a:ea typeface="Lora"/>
                <a:cs typeface="Lora"/>
                <a:sym typeface="Lora"/>
              </a:defRPr>
            </a:lvl4pPr>
            <a:lvl5pPr lvl="4">
              <a:spcBef>
                <a:spcPts val="0"/>
              </a:spcBef>
              <a:buSzPct val="100000"/>
              <a:buFont typeface="Lora"/>
              <a:buNone/>
              <a:defRPr sz="2000" b="1">
                <a:latin typeface="Lora"/>
                <a:ea typeface="Lora"/>
                <a:cs typeface="Lora"/>
                <a:sym typeface="Lora"/>
              </a:defRPr>
            </a:lvl5pPr>
            <a:lvl6pPr lvl="5">
              <a:spcBef>
                <a:spcPts val="0"/>
              </a:spcBef>
              <a:buSzPct val="100000"/>
              <a:buFont typeface="Lora"/>
              <a:buNone/>
              <a:defRPr sz="2000" b="1">
                <a:latin typeface="Lora"/>
                <a:ea typeface="Lora"/>
                <a:cs typeface="Lora"/>
                <a:sym typeface="Lora"/>
              </a:defRPr>
            </a:lvl6pPr>
            <a:lvl7pPr lvl="6">
              <a:spcBef>
                <a:spcPts val="0"/>
              </a:spcBef>
              <a:buSzPct val="100000"/>
              <a:buFont typeface="Lora"/>
              <a:buNone/>
              <a:defRPr sz="2000" b="1">
                <a:latin typeface="Lora"/>
                <a:ea typeface="Lora"/>
                <a:cs typeface="Lora"/>
                <a:sym typeface="Lora"/>
              </a:defRPr>
            </a:lvl7pPr>
            <a:lvl8pPr lvl="7">
              <a:spcBef>
                <a:spcPts val="0"/>
              </a:spcBef>
              <a:buSzPct val="100000"/>
              <a:buFont typeface="Lora"/>
              <a:buNone/>
              <a:defRPr sz="2000" b="1">
                <a:latin typeface="Lora"/>
                <a:ea typeface="Lora"/>
                <a:cs typeface="Lora"/>
                <a:sym typeface="Lora"/>
              </a:defRPr>
            </a:lvl8pPr>
            <a:lvl9pPr lvl="8">
              <a:spcBef>
                <a:spcPts val="0"/>
              </a:spcBef>
              <a:buSzPct val="100000"/>
              <a:buFont typeface="Lora"/>
              <a:buNone/>
              <a:defRPr sz="2000" b="1">
                <a:latin typeface="Lora"/>
                <a:ea typeface="Lora"/>
                <a:cs typeface="Lora"/>
                <a:sym typeface="Lo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7" r:id="rId3"/>
    <p:sldLayoutId id="2147483660" r:id="rId4"/>
    <p:sldLayoutId id="2147483661"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conferences.cis.umac.mo/aichallenge/index.php/challenges/team-registration/"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hyperlink" Target="http://degroup.cis.um.edu.mo/aicom/pages/home.html" TargetMode="External"/><Relationship Id="rId1" Type="http://schemas.openxmlformats.org/officeDocument/2006/relationships/slideLayout" Target="../slideLayouts/slideLayout3.xml"/><Relationship Id="rId4" Type="http://schemas.openxmlformats.org/officeDocument/2006/relationships/image" Target="../media/image27.tiff"/></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RyanLHU/MacauAIChallenge2019"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47.244.204.238:8888/" TargetMode="External"/><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0.tiff"/></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hyperlink" Target="https://www.analyticsvidhya.com/blog/2018/10/a-step-by-step-introduction-to-the-basic-object-detection-algorithms-part-1/?utm_source=blog&amp;utm_medium=image-segmentation-article"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blog.floydhub.com/an-introduction-to-q-learning-reinforcement-learnin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8.tif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48.tif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48.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hyperlink" Target="http://sarvagyavaish.github.io/FlappyBirdRL/"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1040" name="Picture 16" descr="Macau AI Challenge 2019">
            <a:extLst>
              <a:ext uri="{FF2B5EF4-FFF2-40B4-BE49-F238E27FC236}">
                <a16:creationId xmlns:a16="http://schemas.microsoft.com/office/drawing/2014/main" id="{0041D88F-5994-404D-83F3-89C7602DE1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014" y="1252233"/>
            <a:ext cx="4877975" cy="27438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9" name="Shape 99"/>
          <p:cNvSpPr txBox="1">
            <a:spLocks noGrp="1"/>
          </p:cNvSpPr>
          <p:nvPr>
            <p:ph type="ctrTitle"/>
          </p:nvPr>
        </p:nvSpPr>
        <p:spPr>
          <a:xfrm>
            <a:off x="136885" y="1356085"/>
            <a:ext cx="5099475" cy="700523"/>
          </a:xfrm>
          <a:prstGeom prst="rect">
            <a:avLst/>
          </a:prstGeom>
        </p:spPr>
        <p:txBody>
          <a:bodyPr lIns="91425" tIns="91425" rIns="91425" bIns="91425" anchor="b" anchorCtr="0">
            <a:noAutofit/>
          </a:bodyPr>
          <a:lstStyle/>
          <a:p>
            <a:pPr lvl="0" rtl="0">
              <a:spcBef>
                <a:spcPts val="0"/>
              </a:spcBef>
              <a:buNone/>
            </a:pPr>
            <a:r>
              <a:rPr lang="en-US" dirty="0">
                <a:solidFill>
                  <a:schemeClr val="tx2">
                    <a:lumMod val="25000"/>
                  </a:schemeClr>
                </a:solidFill>
                <a:effectLst>
                  <a:outerShdw blurRad="38100" dist="38100" dir="2700000" algn="tl">
                    <a:srgbClr val="000000">
                      <a:alpha val="43137"/>
                    </a:srgbClr>
                  </a:outerShdw>
                </a:effectLst>
                <a:latin typeface="+mj-lt"/>
              </a:rPr>
              <a:t>Macau AI Challenge 2019</a:t>
            </a:r>
            <a:endParaRPr lang="en" dirty="0">
              <a:solidFill>
                <a:schemeClr val="tx2">
                  <a:lumMod val="25000"/>
                </a:schemeClr>
              </a:solidFill>
              <a:effectLst>
                <a:outerShdw blurRad="38100" dist="38100" dir="2700000" algn="tl">
                  <a:srgbClr val="000000">
                    <a:alpha val="43137"/>
                  </a:srgbClr>
                </a:outerShdw>
              </a:effectLst>
              <a:latin typeface="+mj-lt"/>
            </a:endParaRPr>
          </a:p>
        </p:txBody>
      </p:sp>
      <p:pic>
        <p:nvPicPr>
          <p:cNvPr id="1026" name="Picture 2" descr="http://conferences.cis.umac.mo/aichallenge/wp-content/uploads/2018/11/UM-Logo-ChiPtEng-V_CMYK_01-300x287.jpg">
            <a:extLst>
              <a:ext uri="{FF2B5EF4-FFF2-40B4-BE49-F238E27FC236}">
                <a16:creationId xmlns:a16="http://schemas.microsoft.com/office/drawing/2014/main" id="{559F750B-010B-4385-8618-BDCA2593B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599" y="346068"/>
            <a:ext cx="1055767" cy="10100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onferences.cis.umac.mo/aichallenge/wp-content/uploads/2018/11/alibaba_logo_en_0104-1-copy.jpg">
            <a:extLst>
              <a:ext uri="{FF2B5EF4-FFF2-40B4-BE49-F238E27FC236}">
                <a16:creationId xmlns:a16="http://schemas.microsoft.com/office/drawing/2014/main" id="{DB51B355-33C0-4F92-ADC0-06C535D362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2868" y="740211"/>
            <a:ext cx="2090269" cy="295364"/>
          </a:xfrm>
          <a:prstGeom prst="rect">
            <a:avLst/>
          </a:prstGeom>
          <a:noFill/>
          <a:extLst>
            <a:ext uri="{909E8E84-426E-40DD-AFC4-6F175D3DCCD1}">
              <a14:hiddenFill xmlns:a14="http://schemas.microsoft.com/office/drawing/2010/main">
                <a:solidFill>
                  <a:srgbClr val="FFFFFF"/>
                </a:solidFill>
              </a14:hiddenFill>
            </a:ext>
          </a:extLst>
        </p:spPr>
      </p:pic>
      <p:sp>
        <p:nvSpPr>
          <p:cNvPr id="8" name="Shape 99">
            <a:extLst>
              <a:ext uri="{FF2B5EF4-FFF2-40B4-BE49-F238E27FC236}">
                <a16:creationId xmlns:a16="http://schemas.microsoft.com/office/drawing/2014/main" id="{6DA85016-C2BC-4E9C-8C68-655BF14A7E26}"/>
              </a:ext>
            </a:extLst>
          </p:cNvPr>
          <p:cNvSpPr txBox="1">
            <a:spLocks/>
          </p:cNvSpPr>
          <p:nvPr/>
        </p:nvSpPr>
        <p:spPr>
          <a:xfrm>
            <a:off x="136887" y="663477"/>
            <a:ext cx="1528845" cy="46734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Font typeface="Lora"/>
              <a:buNone/>
              <a:defRPr sz="3000" b="1" i="0" u="none" strike="noStrike" cap="none">
                <a:solidFill>
                  <a:srgbClr val="000000"/>
                </a:solidFill>
                <a:latin typeface="Lora"/>
                <a:ea typeface="Lora"/>
                <a:cs typeface="Lora"/>
                <a:sym typeface="Lora"/>
              </a:defRPr>
            </a:lvl1pPr>
            <a:lvl2pPr lvl="1" rtl="0">
              <a:spcBef>
                <a:spcPts val="0"/>
              </a:spcBef>
              <a:buSzPct val="100000"/>
              <a:buFont typeface="Lora"/>
              <a:buNone/>
              <a:defRPr sz="3000" b="1">
                <a:latin typeface="Lora"/>
                <a:ea typeface="Lora"/>
                <a:cs typeface="Lora"/>
                <a:sym typeface="Lora"/>
              </a:defRPr>
            </a:lvl2pPr>
            <a:lvl3pPr lvl="2" rtl="0">
              <a:spcBef>
                <a:spcPts val="0"/>
              </a:spcBef>
              <a:buSzPct val="100000"/>
              <a:buFont typeface="Lora"/>
              <a:buNone/>
              <a:defRPr sz="3000" b="1">
                <a:latin typeface="Lora"/>
                <a:ea typeface="Lora"/>
                <a:cs typeface="Lora"/>
                <a:sym typeface="Lora"/>
              </a:defRPr>
            </a:lvl3pPr>
            <a:lvl4pPr lvl="3" rtl="0">
              <a:spcBef>
                <a:spcPts val="0"/>
              </a:spcBef>
              <a:buSzPct val="100000"/>
              <a:buFont typeface="Lora"/>
              <a:buNone/>
              <a:defRPr sz="3000" b="1">
                <a:latin typeface="Lora"/>
                <a:ea typeface="Lora"/>
                <a:cs typeface="Lora"/>
                <a:sym typeface="Lora"/>
              </a:defRPr>
            </a:lvl4pPr>
            <a:lvl5pPr lvl="4" rtl="0">
              <a:spcBef>
                <a:spcPts val="0"/>
              </a:spcBef>
              <a:buSzPct val="100000"/>
              <a:buFont typeface="Lora"/>
              <a:buNone/>
              <a:defRPr sz="3000" b="1">
                <a:latin typeface="Lora"/>
                <a:ea typeface="Lora"/>
                <a:cs typeface="Lora"/>
                <a:sym typeface="Lora"/>
              </a:defRPr>
            </a:lvl5pPr>
            <a:lvl6pPr lvl="5" rtl="0">
              <a:spcBef>
                <a:spcPts val="0"/>
              </a:spcBef>
              <a:buSzPct val="100000"/>
              <a:buFont typeface="Lora"/>
              <a:buNone/>
              <a:defRPr sz="3000" b="1">
                <a:latin typeface="Lora"/>
                <a:ea typeface="Lora"/>
                <a:cs typeface="Lora"/>
                <a:sym typeface="Lora"/>
              </a:defRPr>
            </a:lvl6pPr>
            <a:lvl7pPr lvl="6" rtl="0">
              <a:spcBef>
                <a:spcPts val="0"/>
              </a:spcBef>
              <a:buSzPct val="100000"/>
              <a:buFont typeface="Lora"/>
              <a:buNone/>
              <a:defRPr sz="3000" b="1">
                <a:latin typeface="Lora"/>
                <a:ea typeface="Lora"/>
                <a:cs typeface="Lora"/>
                <a:sym typeface="Lora"/>
              </a:defRPr>
            </a:lvl7pPr>
            <a:lvl8pPr lvl="7" rtl="0">
              <a:spcBef>
                <a:spcPts val="0"/>
              </a:spcBef>
              <a:buSzPct val="100000"/>
              <a:buFont typeface="Lora"/>
              <a:buNone/>
              <a:defRPr sz="3000" b="1">
                <a:latin typeface="Lora"/>
                <a:ea typeface="Lora"/>
                <a:cs typeface="Lora"/>
                <a:sym typeface="Lora"/>
              </a:defRPr>
            </a:lvl8pPr>
            <a:lvl9pPr lvl="8" rtl="0">
              <a:spcBef>
                <a:spcPts val="0"/>
              </a:spcBef>
              <a:buSzPct val="100000"/>
              <a:buFont typeface="Lora"/>
              <a:buNone/>
              <a:defRPr sz="3000" b="1">
                <a:latin typeface="Lora"/>
                <a:ea typeface="Lora"/>
                <a:cs typeface="Lora"/>
                <a:sym typeface="Lora"/>
              </a:defRPr>
            </a:lvl9pPr>
          </a:lstStyle>
          <a:p>
            <a:r>
              <a:rPr lang="en-US" sz="1800" dirty="0">
                <a:latin typeface="+mj-lt"/>
              </a:rPr>
              <a:t>Host Units:</a:t>
            </a:r>
            <a:endParaRPr lang="en" sz="1800" dirty="0">
              <a:latin typeface="+mj-lt"/>
            </a:endParaRPr>
          </a:p>
        </p:txBody>
      </p:sp>
      <p:sp>
        <p:nvSpPr>
          <p:cNvPr id="9" name="Shape 99">
            <a:extLst>
              <a:ext uri="{FF2B5EF4-FFF2-40B4-BE49-F238E27FC236}">
                <a16:creationId xmlns:a16="http://schemas.microsoft.com/office/drawing/2014/main" id="{22FB19FF-8A15-4F27-A413-6331E28CA13A}"/>
              </a:ext>
            </a:extLst>
          </p:cNvPr>
          <p:cNvSpPr txBox="1">
            <a:spLocks/>
          </p:cNvSpPr>
          <p:nvPr/>
        </p:nvSpPr>
        <p:spPr>
          <a:xfrm>
            <a:off x="136885" y="3880237"/>
            <a:ext cx="1885339" cy="46734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Font typeface="Lora"/>
              <a:buNone/>
              <a:defRPr sz="3000" b="1" i="0" u="none" strike="noStrike" cap="none">
                <a:solidFill>
                  <a:srgbClr val="000000"/>
                </a:solidFill>
                <a:latin typeface="Lora"/>
                <a:ea typeface="Lora"/>
                <a:cs typeface="Lora"/>
                <a:sym typeface="Lora"/>
              </a:defRPr>
            </a:lvl1pPr>
            <a:lvl2pPr lvl="1" rtl="0">
              <a:spcBef>
                <a:spcPts val="0"/>
              </a:spcBef>
              <a:buSzPct val="100000"/>
              <a:buFont typeface="Lora"/>
              <a:buNone/>
              <a:defRPr sz="3000" b="1">
                <a:latin typeface="Lora"/>
                <a:ea typeface="Lora"/>
                <a:cs typeface="Lora"/>
                <a:sym typeface="Lora"/>
              </a:defRPr>
            </a:lvl2pPr>
            <a:lvl3pPr lvl="2" rtl="0">
              <a:spcBef>
                <a:spcPts val="0"/>
              </a:spcBef>
              <a:buSzPct val="100000"/>
              <a:buFont typeface="Lora"/>
              <a:buNone/>
              <a:defRPr sz="3000" b="1">
                <a:latin typeface="Lora"/>
                <a:ea typeface="Lora"/>
                <a:cs typeface="Lora"/>
                <a:sym typeface="Lora"/>
              </a:defRPr>
            </a:lvl3pPr>
            <a:lvl4pPr lvl="3" rtl="0">
              <a:spcBef>
                <a:spcPts val="0"/>
              </a:spcBef>
              <a:buSzPct val="100000"/>
              <a:buFont typeface="Lora"/>
              <a:buNone/>
              <a:defRPr sz="3000" b="1">
                <a:latin typeface="Lora"/>
                <a:ea typeface="Lora"/>
                <a:cs typeface="Lora"/>
                <a:sym typeface="Lora"/>
              </a:defRPr>
            </a:lvl4pPr>
            <a:lvl5pPr lvl="4" rtl="0">
              <a:spcBef>
                <a:spcPts val="0"/>
              </a:spcBef>
              <a:buSzPct val="100000"/>
              <a:buFont typeface="Lora"/>
              <a:buNone/>
              <a:defRPr sz="3000" b="1">
                <a:latin typeface="Lora"/>
                <a:ea typeface="Lora"/>
                <a:cs typeface="Lora"/>
                <a:sym typeface="Lora"/>
              </a:defRPr>
            </a:lvl5pPr>
            <a:lvl6pPr lvl="5" rtl="0">
              <a:spcBef>
                <a:spcPts val="0"/>
              </a:spcBef>
              <a:buSzPct val="100000"/>
              <a:buFont typeface="Lora"/>
              <a:buNone/>
              <a:defRPr sz="3000" b="1">
                <a:latin typeface="Lora"/>
                <a:ea typeface="Lora"/>
                <a:cs typeface="Lora"/>
                <a:sym typeface="Lora"/>
              </a:defRPr>
            </a:lvl6pPr>
            <a:lvl7pPr lvl="6" rtl="0">
              <a:spcBef>
                <a:spcPts val="0"/>
              </a:spcBef>
              <a:buSzPct val="100000"/>
              <a:buFont typeface="Lora"/>
              <a:buNone/>
              <a:defRPr sz="3000" b="1">
                <a:latin typeface="Lora"/>
                <a:ea typeface="Lora"/>
                <a:cs typeface="Lora"/>
                <a:sym typeface="Lora"/>
              </a:defRPr>
            </a:lvl7pPr>
            <a:lvl8pPr lvl="7" rtl="0">
              <a:spcBef>
                <a:spcPts val="0"/>
              </a:spcBef>
              <a:buSzPct val="100000"/>
              <a:buFont typeface="Lora"/>
              <a:buNone/>
              <a:defRPr sz="3000" b="1">
                <a:latin typeface="Lora"/>
                <a:ea typeface="Lora"/>
                <a:cs typeface="Lora"/>
                <a:sym typeface="Lora"/>
              </a:defRPr>
            </a:lvl8pPr>
            <a:lvl9pPr lvl="8" rtl="0">
              <a:spcBef>
                <a:spcPts val="0"/>
              </a:spcBef>
              <a:buSzPct val="100000"/>
              <a:buFont typeface="Lora"/>
              <a:buNone/>
              <a:defRPr sz="3000" b="1">
                <a:latin typeface="Lora"/>
                <a:ea typeface="Lora"/>
                <a:cs typeface="Lora"/>
                <a:sym typeface="Lora"/>
              </a:defRPr>
            </a:lvl9pPr>
          </a:lstStyle>
          <a:p>
            <a:r>
              <a:rPr lang="en-US" sz="1800" dirty="0">
                <a:latin typeface="+mj-lt"/>
              </a:rPr>
              <a:t>Support Units:</a:t>
            </a:r>
            <a:endParaRPr lang="en" sz="1800" dirty="0">
              <a:latin typeface="+mj-lt"/>
            </a:endParaRPr>
          </a:p>
        </p:txBody>
      </p:sp>
      <p:pic>
        <p:nvPicPr>
          <p:cNvPr id="1032" name="Picture 8" descr="http://conferences.cis.umac.mo/aichallenge/wp-content/uploads/2018/11/center_logo2-copy-300x45.png">
            <a:extLst>
              <a:ext uri="{FF2B5EF4-FFF2-40B4-BE49-F238E27FC236}">
                <a16:creationId xmlns:a16="http://schemas.microsoft.com/office/drawing/2014/main" id="{1B823BCE-EBB7-492F-B0C4-54D19ED053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7581" y="4408802"/>
            <a:ext cx="2590869" cy="3886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skliotsc.um.edu.mo/wp-content/uploads/2018/09/%E6%99%BA%E6%85%A7%E5%9F%8E%E5%B8%82%E7%89%A9%E8%81%AF%E7%B6%B2%E5%9C%8B%E5%AE%B6%E9%87%8D%E9%BB%9E%E5%AF%A6%E9%A9%97%E5%AE%A4_navbar_SKLIOT.png">
            <a:extLst>
              <a:ext uri="{FF2B5EF4-FFF2-40B4-BE49-F238E27FC236}">
                <a16:creationId xmlns:a16="http://schemas.microsoft.com/office/drawing/2014/main" id="{6281EF73-EFCA-48D5-8611-8E09E84DB1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0400" y="3918366"/>
            <a:ext cx="2404800" cy="4271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skliotsc.um.edu.mo/wp-content/uploads/2018/09/%E6%99%BA%E6%85%A7%E5%9F%8E%E5%B8%82%E7%89%A9%E8%81%AF%E7%B6%B2%E5%9C%8B%E5%AE%B6%E9%87%8D%E9%BB%9E%E5%AF%A6%E9%A9%97%E5%AE%A4_navbar_SKL.png">
            <a:extLst>
              <a:ext uri="{FF2B5EF4-FFF2-40B4-BE49-F238E27FC236}">
                <a16:creationId xmlns:a16="http://schemas.microsoft.com/office/drawing/2014/main" id="{F0E1554E-2267-47D8-AB9E-7EA576436A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6599" y="3934101"/>
            <a:ext cx="913700" cy="4081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329E20-F46D-4BF4-8E4E-012C27C84875}"/>
              </a:ext>
            </a:extLst>
          </p:cNvPr>
          <p:cNvSpPr txBox="1"/>
          <p:nvPr/>
        </p:nvSpPr>
        <p:spPr>
          <a:xfrm>
            <a:off x="3085183" y="669157"/>
            <a:ext cx="2300218" cy="461665"/>
          </a:xfrm>
          <a:prstGeom prst="rect">
            <a:avLst/>
          </a:prstGeom>
          <a:noFill/>
        </p:spPr>
        <p:txBody>
          <a:bodyPr wrap="square" rtlCol="0">
            <a:spAutoFit/>
          </a:bodyPr>
          <a:lstStyle/>
          <a:p>
            <a:r>
              <a:rPr lang="en-US" sz="1200" b="1" dirty="0"/>
              <a:t>Department of Computer and Information Science </a:t>
            </a:r>
            <a:endParaRPr lang="en-HK" sz="1200" b="1" dirty="0"/>
          </a:p>
        </p:txBody>
      </p:sp>
      <p:pic>
        <p:nvPicPr>
          <p:cNvPr id="1038" name="Picture 14" descr="http://conferences.cis.umac.mo/aichallenge/wp-content/uploads/2018/11/WeChat-Image_20181119193638-300x295.png">
            <a:extLst>
              <a:ext uri="{FF2B5EF4-FFF2-40B4-BE49-F238E27FC236}">
                <a16:creationId xmlns:a16="http://schemas.microsoft.com/office/drawing/2014/main" id="{1E3A0D22-4CE6-4077-BBC4-5374C6A5C2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75917" y="3996095"/>
            <a:ext cx="814918" cy="8013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8F4F12-1797-409A-ACD1-F267509D0CC4}"/>
              </a:ext>
            </a:extLst>
          </p:cNvPr>
          <p:cNvPicPr>
            <a:picLocks noChangeAspect="1"/>
          </p:cNvPicPr>
          <p:nvPr/>
        </p:nvPicPr>
        <p:blipFill>
          <a:blip r:embed="rId10"/>
          <a:stretch>
            <a:fillRect/>
          </a:stretch>
        </p:blipFill>
        <p:spPr>
          <a:xfrm>
            <a:off x="6678302" y="3996094"/>
            <a:ext cx="1049340" cy="801337"/>
          </a:xfrm>
          <a:prstGeom prst="rect">
            <a:avLst/>
          </a:prstGeom>
        </p:spPr>
      </p:pic>
      <p:pic>
        <p:nvPicPr>
          <p:cNvPr id="1042" name="Picture 18" descr="Image result for artificial intelligence examples">
            <a:extLst>
              <a:ext uri="{FF2B5EF4-FFF2-40B4-BE49-F238E27FC236}">
                <a16:creationId xmlns:a16="http://schemas.microsoft.com/office/drawing/2014/main" id="{93C161AF-4121-4A44-92BA-CB95AA6B1A2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7471" y="2119925"/>
            <a:ext cx="2189151" cy="1289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658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2022225" y="1371601"/>
            <a:ext cx="5131050" cy="1481722"/>
          </a:xfrm>
          <a:prstGeom prst="rect">
            <a:avLst/>
          </a:prstGeom>
        </p:spPr>
        <p:txBody>
          <a:bodyPr lIns="91425" tIns="91425" rIns="91425" bIns="91425" anchor="b" anchorCtr="0">
            <a:noAutofit/>
          </a:bodyPr>
          <a:lstStyle/>
          <a:p>
            <a:pPr lvl="0"/>
            <a:r>
              <a:rPr lang="en-US" dirty="0">
                <a:latin typeface="+mj-lt"/>
              </a:rPr>
              <a:t>Registration</a:t>
            </a:r>
            <a:endParaRPr lang="en" dirty="0">
              <a:latin typeface="+mj-lt"/>
            </a:endParaRPr>
          </a:p>
        </p:txBody>
      </p:sp>
      <p:sp>
        <p:nvSpPr>
          <p:cNvPr id="100" name="Shape 100"/>
          <p:cNvSpPr txBox="1">
            <a:spLocks noGrp="1"/>
          </p:cNvSpPr>
          <p:nvPr>
            <p:ph type="subTitle" idx="1"/>
          </p:nvPr>
        </p:nvSpPr>
        <p:spPr>
          <a:xfrm>
            <a:off x="2022300" y="2815923"/>
            <a:ext cx="5591400" cy="784799"/>
          </a:xfrm>
          <a:prstGeom prst="rect">
            <a:avLst/>
          </a:prstGeom>
        </p:spPr>
        <p:txBody>
          <a:bodyPr lIns="91425" tIns="91425" rIns="91425" bIns="91425" anchor="t" anchorCtr="0">
            <a:noAutofit/>
          </a:bodyPr>
          <a:lstStyle/>
          <a:p>
            <a:pPr lvl="0" rtl="0">
              <a:spcBef>
                <a:spcPts val="0"/>
              </a:spcBef>
              <a:buNone/>
            </a:pPr>
            <a:r>
              <a:rPr lang="en-US" dirty="0">
                <a:latin typeface="+mj-lt"/>
              </a:rPr>
              <a:t>Let’s work together</a:t>
            </a:r>
            <a:endParaRPr lang="en" dirty="0">
              <a:latin typeface="+mj-lt"/>
            </a:endParaRPr>
          </a:p>
        </p:txBody>
      </p:sp>
      <p:sp>
        <p:nvSpPr>
          <p:cNvPr id="101" name="Shape 101"/>
          <p:cNvSpPr txBox="1"/>
          <p:nvPr/>
        </p:nvSpPr>
        <p:spPr>
          <a:xfrm>
            <a:off x="1133975" y="2291150"/>
            <a:ext cx="543899" cy="562199"/>
          </a:xfrm>
          <a:prstGeom prst="rect">
            <a:avLst/>
          </a:prstGeom>
          <a:noFill/>
          <a:ln>
            <a:noFill/>
          </a:ln>
        </p:spPr>
        <p:txBody>
          <a:bodyPr lIns="91425" tIns="91425" rIns="91425" bIns="91425" anchor="ctr" anchorCtr="0">
            <a:noAutofit/>
          </a:bodyPr>
          <a:lstStyle/>
          <a:p>
            <a:pPr lvl="0" algn="ctr">
              <a:spcBef>
                <a:spcPts val="0"/>
              </a:spcBef>
              <a:buNone/>
            </a:pPr>
            <a:r>
              <a:rPr lang="en" sz="2400" dirty="0">
                <a:solidFill>
                  <a:schemeClr val="dk1"/>
                </a:solidFill>
                <a:latin typeface="+mj-lt"/>
                <a:ea typeface="Lora"/>
                <a:cs typeface="Lora"/>
                <a:sym typeface="Lora"/>
              </a:rPr>
              <a:t>2</a:t>
            </a:r>
          </a:p>
        </p:txBody>
      </p:sp>
    </p:spTree>
    <p:extLst>
      <p:ext uri="{BB962C8B-B14F-4D97-AF65-F5344CB8AC3E}">
        <p14:creationId xmlns:p14="http://schemas.microsoft.com/office/powerpoint/2010/main" val="2047096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7668000" cy="436562"/>
          </a:xfrm>
        </p:spPr>
        <p:txBody>
          <a:bodyPr/>
          <a:lstStyle/>
          <a:p>
            <a:r>
              <a:rPr lang="en-US" sz="2400" u="sng" dirty="0">
                <a:latin typeface="+mj-lt"/>
              </a:rPr>
              <a:t>Registration</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1"/>
            <a:ext cx="8881421" cy="419923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sz="2000" dirty="0">
                <a:latin typeface="+mj-lt"/>
              </a:rPr>
              <a:t>The registration detail can be found</a:t>
            </a:r>
          </a:p>
          <a:p>
            <a:pPr>
              <a:buFont typeface="Wingdings" panose="05000000000000000000" pitchFamily="2" charset="2"/>
              <a:buChar char="q"/>
            </a:pPr>
            <a:r>
              <a:rPr lang="en-HK" sz="2000" dirty="0">
                <a:hlinkClick r:id="rId2"/>
              </a:rPr>
              <a:t>http://conferences.cis.umac.mo/aichallenge/index.php/challenges/team-registration/</a:t>
            </a:r>
            <a:endParaRPr lang="en-HK" sz="2000" dirty="0"/>
          </a:p>
          <a:p>
            <a:pPr>
              <a:buFont typeface="Wingdings" panose="05000000000000000000" pitchFamily="2" charset="2"/>
              <a:buChar char="q"/>
            </a:pPr>
            <a:endParaRPr lang="en-US" sz="2000" dirty="0">
              <a:latin typeface="+mj-lt"/>
            </a:endParaRPr>
          </a:p>
          <a:p>
            <a:pPr>
              <a:buFont typeface="Wingdings" panose="05000000000000000000" pitchFamily="2" charset="2"/>
              <a:buChar char="q"/>
            </a:pPr>
            <a:r>
              <a:rPr lang="en-US" sz="2000" dirty="0">
                <a:latin typeface="+mj-lt"/>
              </a:rPr>
              <a:t>Basically</a:t>
            </a:r>
            <a:r>
              <a:rPr lang="en-HK" sz="2000" dirty="0">
                <a:latin typeface="+mj-lt"/>
              </a:rPr>
              <a:t>, it is a team competition and we accept a group of 5 students (at most)</a:t>
            </a:r>
          </a:p>
          <a:p>
            <a:pPr>
              <a:buFont typeface="Wingdings" panose="05000000000000000000" pitchFamily="2" charset="2"/>
              <a:buChar char="q"/>
            </a:pPr>
            <a:r>
              <a:rPr lang="en-US" sz="2000" dirty="0">
                <a:latin typeface="+mj-lt"/>
              </a:rPr>
              <a:t>After we confirmed your eligibility, then we will offer</a:t>
            </a:r>
          </a:p>
          <a:p>
            <a:pPr lvl="1">
              <a:buFont typeface="Wingdings" panose="05000000000000000000" pitchFamily="2" charset="2"/>
              <a:buChar char="q"/>
            </a:pPr>
            <a:r>
              <a:rPr lang="en-US" sz="1600" dirty="0">
                <a:latin typeface="+mj-lt"/>
              </a:rPr>
              <a:t>A Team Account for Data Collection</a:t>
            </a:r>
          </a:p>
          <a:p>
            <a:pPr lvl="1">
              <a:buFont typeface="Wingdings" panose="05000000000000000000" pitchFamily="2" charset="2"/>
              <a:buChar char="q"/>
            </a:pPr>
            <a:r>
              <a:rPr lang="en-US" sz="1600" dirty="0">
                <a:latin typeface="+mj-lt"/>
              </a:rPr>
              <a:t>An Evaluation Account for Eval AI</a:t>
            </a:r>
          </a:p>
          <a:p>
            <a:pPr lvl="1">
              <a:buFont typeface="Wingdings" panose="05000000000000000000" pitchFamily="2" charset="2"/>
              <a:buChar char="q"/>
            </a:pPr>
            <a:r>
              <a:rPr lang="en-US" sz="1600" dirty="0">
                <a:latin typeface="+mj-lt"/>
              </a:rPr>
              <a:t>A Remote Access Account on a GPU Computer </a:t>
            </a:r>
            <a:r>
              <a:rPr lang="en-US" sz="1600" dirty="0" err="1">
                <a:latin typeface="+mj-lt"/>
              </a:rPr>
              <a:t>AlibabaCloud</a:t>
            </a:r>
            <a:endParaRPr lang="en-US" sz="1600" dirty="0">
              <a:latin typeface="+mj-lt"/>
            </a:endParaRPr>
          </a:p>
          <a:p>
            <a:pPr lvl="1">
              <a:buFont typeface="Wingdings" panose="05000000000000000000" pitchFamily="2" charset="2"/>
              <a:buChar char="q"/>
            </a:pPr>
            <a:r>
              <a:rPr lang="en-US" sz="1600" dirty="0">
                <a:latin typeface="+mj-lt"/>
              </a:rPr>
              <a:t>A Remote Access Account on GPU computers in </a:t>
            </a:r>
            <a:r>
              <a:rPr lang="en-HK" sz="1600" dirty="0">
                <a:latin typeface="+mj-lt"/>
              </a:rPr>
              <a:t>UM Centre for Science and Engineering Promotion (working with ICTO)</a:t>
            </a:r>
          </a:p>
          <a:p>
            <a:pPr>
              <a:buFont typeface="Wingdings" panose="05000000000000000000" pitchFamily="2" charset="2"/>
              <a:buChar char="q"/>
            </a:pPr>
            <a:endParaRPr lang="en-US" sz="2000" dirty="0">
              <a:latin typeface="+mj-lt"/>
            </a:endParaRPr>
          </a:p>
        </p:txBody>
      </p:sp>
      <p:pic>
        <p:nvPicPr>
          <p:cNvPr id="10" name="Picture 4" descr="http://conferences.cis.umac.mo/aichallenge/wp-content/uploads/2018/11/alibaba_logo_en_0104-1-copy.jpg">
            <a:extLst>
              <a:ext uri="{FF2B5EF4-FFF2-40B4-BE49-F238E27FC236}">
                <a16:creationId xmlns:a16="http://schemas.microsoft.com/office/drawing/2014/main" id="{6A70A5DD-6E03-4DC6-AF46-2BD002336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2865" y="3552737"/>
            <a:ext cx="2090269" cy="295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22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7924800" cy="436562"/>
          </a:xfrm>
        </p:spPr>
        <p:txBody>
          <a:bodyPr/>
          <a:lstStyle/>
          <a:p>
            <a:r>
              <a:rPr lang="zh-TW" altLang="en-US" sz="2400" u="sng" dirty="0">
                <a:latin typeface="+mj-lt"/>
              </a:rPr>
              <a:t>澳門中小學生科技實踐基地科學暨工程科普推廣中心</a:t>
            </a:r>
            <a:endParaRPr lang="en-HK" sz="2400" u="sng" dirty="0">
              <a:latin typeface="+mj-lt"/>
            </a:endParaRPr>
          </a:p>
        </p:txBody>
      </p:sp>
      <p:pic>
        <p:nvPicPr>
          <p:cNvPr id="19458" name="Picture 2" descr="photo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5" y="1128077"/>
            <a:ext cx="4000500" cy="3000376"/>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b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6094" y="1128077"/>
            <a:ext cx="4549305" cy="30003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6644" y="464601"/>
            <a:ext cx="2600392" cy="307777"/>
          </a:xfrm>
          <a:prstGeom prst="rect">
            <a:avLst/>
          </a:prstGeom>
        </p:spPr>
        <p:txBody>
          <a:bodyPr wrap="none">
            <a:spAutoFit/>
          </a:bodyPr>
          <a:lstStyle/>
          <a:p>
            <a:r>
              <a:rPr lang="en-US" dirty="0"/>
              <a:t>https://umstem.um.edu.mo/en/</a:t>
            </a:r>
          </a:p>
        </p:txBody>
      </p:sp>
    </p:spTree>
    <p:extLst>
      <p:ext uri="{BB962C8B-B14F-4D97-AF65-F5344CB8AC3E}">
        <p14:creationId xmlns:p14="http://schemas.microsoft.com/office/powerpoint/2010/main" val="1544899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2022225" y="1371601"/>
            <a:ext cx="5131050" cy="1481722"/>
          </a:xfrm>
          <a:prstGeom prst="rect">
            <a:avLst/>
          </a:prstGeom>
        </p:spPr>
        <p:txBody>
          <a:bodyPr lIns="91425" tIns="91425" rIns="91425" bIns="91425" anchor="b" anchorCtr="0">
            <a:noAutofit/>
          </a:bodyPr>
          <a:lstStyle/>
          <a:p>
            <a:pPr lvl="0"/>
            <a:r>
              <a:rPr lang="en-US" dirty="0">
                <a:latin typeface="+mj-lt"/>
              </a:rPr>
              <a:t>Data Collection</a:t>
            </a:r>
            <a:endParaRPr lang="en" dirty="0">
              <a:latin typeface="+mj-lt"/>
            </a:endParaRPr>
          </a:p>
        </p:txBody>
      </p:sp>
      <p:sp>
        <p:nvSpPr>
          <p:cNvPr id="100" name="Shape 100"/>
          <p:cNvSpPr txBox="1">
            <a:spLocks noGrp="1"/>
          </p:cNvSpPr>
          <p:nvPr>
            <p:ph type="subTitle" idx="1"/>
          </p:nvPr>
        </p:nvSpPr>
        <p:spPr>
          <a:xfrm>
            <a:off x="2022300" y="2815923"/>
            <a:ext cx="5591400" cy="784799"/>
          </a:xfrm>
          <a:prstGeom prst="rect">
            <a:avLst/>
          </a:prstGeom>
        </p:spPr>
        <p:txBody>
          <a:bodyPr lIns="91425" tIns="91425" rIns="91425" bIns="91425" anchor="t" anchorCtr="0">
            <a:noAutofit/>
          </a:bodyPr>
          <a:lstStyle/>
          <a:p>
            <a:pPr lvl="0" rtl="0">
              <a:spcBef>
                <a:spcPts val="0"/>
              </a:spcBef>
              <a:buNone/>
            </a:pPr>
            <a:r>
              <a:rPr lang="en-US" dirty="0">
                <a:latin typeface="+mj-lt"/>
              </a:rPr>
              <a:t>Let’s work together</a:t>
            </a:r>
            <a:endParaRPr lang="en" dirty="0">
              <a:latin typeface="+mj-lt"/>
            </a:endParaRPr>
          </a:p>
        </p:txBody>
      </p:sp>
      <p:sp>
        <p:nvSpPr>
          <p:cNvPr id="101" name="Shape 101"/>
          <p:cNvSpPr txBox="1"/>
          <p:nvPr/>
        </p:nvSpPr>
        <p:spPr>
          <a:xfrm>
            <a:off x="1133975" y="2291150"/>
            <a:ext cx="543899" cy="562199"/>
          </a:xfrm>
          <a:prstGeom prst="rect">
            <a:avLst/>
          </a:prstGeom>
          <a:noFill/>
          <a:ln>
            <a:noFill/>
          </a:ln>
        </p:spPr>
        <p:txBody>
          <a:bodyPr lIns="91425" tIns="91425" rIns="91425" bIns="91425" anchor="ctr" anchorCtr="0">
            <a:noAutofit/>
          </a:bodyPr>
          <a:lstStyle/>
          <a:p>
            <a:pPr lvl="0" algn="ctr">
              <a:spcBef>
                <a:spcPts val="0"/>
              </a:spcBef>
              <a:buNone/>
            </a:pPr>
            <a:r>
              <a:rPr lang="en" sz="2400" dirty="0">
                <a:solidFill>
                  <a:schemeClr val="dk1"/>
                </a:solidFill>
                <a:latin typeface="+mj-lt"/>
                <a:ea typeface="Lora"/>
                <a:cs typeface="Lora"/>
                <a:sym typeface="Lora"/>
              </a:rPr>
              <a:t>2</a:t>
            </a:r>
          </a:p>
        </p:txBody>
      </p:sp>
    </p:spTree>
    <p:extLst>
      <p:ext uri="{BB962C8B-B14F-4D97-AF65-F5344CB8AC3E}">
        <p14:creationId xmlns:p14="http://schemas.microsoft.com/office/powerpoint/2010/main" val="2473404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7668000" cy="436562"/>
          </a:xfrm>
        </p:spPr>
        <p:txBody>
          <a:bodyPr/>
          <a:lstStyle/>
          <a:p>
            <a:r>
              <a:rPr lang="en-US" sz="2400" u="sng" dirty="0">
                <a:latin typeface="+mj-lt"/>
              </a:rPr>
              <a:t>Data Labeler (</a:t>
            </a:r>
            <a:r>
              <a:rPr lang="zh-TW" altLang="en-US" sz="2400" u="sng" dirty="0">
                <a:latin typeface="+mj-lt"/>
              </a:rPr>
              <a:t>數據民工</a:t>
            </a:r>
            <a:r>
              <a:rPr lang="en-US" altLang="zh-TW" sz="2400" u="sng" dirty="0">
                <a:latin typeface="+mj-lt"/>
              </a:rPr>
              <a:t>)</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85883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sz="2000" dirty="0">
                <a:latin typeface="+mj-lt"/>
              </a:rPr>
              <a:t>We have already developed a system to collect data </a:t>
            </a:r>
          </a:p>
          <a:p>
            <a:pPr lvl="1">
              <a:buFont typeface="Wingdings" panose="05000000000000000000" pitchFamily="2" charset="2"/>
              <a:buChar char="q"/>
            </a:pPr>
            <a:r>
              <a:rPr lang="en-US" sz="1600" dirty="0">
                <a:hlinkClick r:id="rId2"/>
              </a:rPr>
              <a:t>http://degroup.cis.um.edu.mo/aicom/pages/home.html</a:t>
            </a:r>
            <a:endParaRPr lang="en-US" sz="1600" dirty="0"/>
          </a:p>
          <a:p>
            <a:pPr>
              <a:buFont typeface="Wingdings" panose="05000000000000000000" pitchFamily="2" charset="2"/>
              <a:buChar char="q"/>
            </a:pPr>
            <a:endParaRPr lang="en-US" sz="2000" dirty="0"/>
          </a:p>
          <a:p>
            <a:pPr>
              <a:buFont typeface="Wingdings" panose="05000000000000000000" pitchFamily="2" charset="2"/>
              <a:buChar char="q"/>
            </a:pPr>
            <a:endParaRPr lang="en-US" sz="2000" dirty="0">
              <a:latin typeface="+mj-lt"/>
            </a:endParaRPr>
          </a:p>
        </p:txBody>
      </p:sp>
      <p:pic>
        <p:nvPicPr>
          <p:cNvPr id="3" name="Picture 2">
            <a:extLst>
              <a:ext uri="{FF2B5EF4-FFF2-40B4-BE49-F238E27FC236}">
                <a16:creationId xmlns:a16="http://schemas.microsoft.com/office/drawing/2014/main" id="{63831ABA-C504-AD45-A66F-B1030C84D24F}"/>
              </a:ext>
            </a:extLst>
          </p:cNvPr>
          <p:cNvPicPr>
            <a:picLocks noChangeAspect="1"/>
          </p:cNvPicPr>
          <p:nvPr/>
        </p:nvPicPr>
        <p:blipFill>
          <a:blip r:embed="rId3"/>
          <a:stretch>
            <a:fillRect/>
          </a:stretch>
        </p:blipFill>
        <p:spPr>
          <a:xfrm>
            <a:off x="6582164" y="218281"/>
            <a:ext cx="2359174" cy="2359174"/>
          </a:xfrm>
          <a:prstGeom prst="rect">
            <a:avLst/>
          </a:prstGeom>
        </p:spPr>
      </p:pic>
      <p:pic>
        <p:nvPicPr>
          <p:cNvPr id="4" name="Picture 3">
            <a:extLst>
              <a:ext uri="{FF2B5EF4-FFF2-40B4-BE49-F238E27FC236}">
                <a16:creationId xmlns:a16="http://schemas.microsoft.com/office/drawing/2014/main" id="{4025E98D-FD26-4A4F-A0D4-DE5B97D7D952}"/>
              </a:ext>
            </a:extLst>
          </p:cNvPr>
          <p:cNvPicPr>
            <a:picLocks noChangeAspect="1"/>
          </p:cNvPicPr>
          <p:nvPr/>
        </p:nvPicPr>
        <p:blipFill>
          <a:blip r:embed="rId4"/>
          <a:stretch>
            <a:fillRect/>
          </a:stretch>
        </p:blipFill>
        <p:spPr>
          <a:xfrm>
            <a:off x="1772513" y="1336929"/>
            <a:ext cx="4809651" cy="3607238"/>
          </a:xfrm>
          <a:prstGeom prst="rect">
            <a:avLst/>
          </a:prstGeom>
        </p:spPr>
      </p:pic>
    </p:spTree>
    <p:extLst>
      <p:ext uri="{BB962C8B-B14F-4D97-AF65-F5344CB8AC3E}">
        <p14:creationId xmlns:p14="http://schemas.microsoft.com/office/powerpoint/2010/main" val="343894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20809" y="1989338"/>
            <a:ext cx="2100150" cy="1453950"/>
          </a:xfrm>
          <a:prstGeom prst="rect">
            <a:avLst/>
          </a:prstGeom>
          <a:solidFill>
            <a:srgbClr val="94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308" y="2021418"/>
            <a:ext cx="2036488" cy="1385870"/>
          </a:xfrm>
          <a:prstGeom prst="rect">
            <a:avLst/>
          </a:prstGeom>
        </p:spPr>
      </p:pic>
      <p:cxnSp>
        <p:nvCxnSpPr>
          <p:cNvPr id="3" name="Straight Connector 2"/>
          <p:cNvCxnSpPr/>
          <p:nvPr/>
        </p:nvCxnSpPr>
        <p:spPr>
          <a:xfrm flipH="1">
            <a:off x="1049428" y="1309005"/>
            <a:ext cx="1" cy="680333"/>
          </a:xfrm>
          <a:prstGeom prst="line">
            <a:avLst/>
          </a:prstGeom>
          <a:ln w="38100">
            <a:solidFill>
              <a:srgbClr val="8CABBA"/>
            </a:solidFill>
            <a:prstDash val="sysDash"/>
          </a:ln>
        </p:spPr>
        <p:style>
          <a:lnRef idx="1">
            <a:schemeClr val="accent1"/>
          </a:lnRef>
          <a:fillRef idx="0">
            <a:schemeClr val="accent1"/>
          </a:fillRef>
          <a:effectRef idx="0">
            <a:schemeClr val="accent1"/>
          </a:effectRef>
          <a:fontRef idx="minor">
            <a:schemeClr val="tx1"/>
          </a:fontRef>
        </p:style>
      </p:cxnSp>
      <p:sp>
        <p:nvSpPr>
          <p:cNvPr id="22" name="Notched Right Arrow 21"/>
          <p:cNvSpPr/>
          <p:nvPr/>
        </p:nvSpPr>
        <p:spPr>
          <a:xfrm>
            <a:off x="322225" y="600075"/>
            <a:ext cx="1557338" cy="989290"/>
          </a:xfrm>
          <a:prstGeom prst="notchedRightArrow">
            <a:avLst/>
          </a:prstGeom>
          <a:solidFill>
            <a:srgbClr val="8C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Login</a:t>
            </a:r>
          </a:p>
        </p:txBody>
      </p:sp>
      <p:sp>
        <p:nvSpPr>
          <p:cNvPr id="27" name="Notched Right Arrow 26"/>
          <p:cNvSpPr/>
          <p:nvPr/>
        </p:nvSpPr>
        <p:spPr>
          <a:xfrm>
            <a:off x="1693825"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8" name="Notched Right Arrow 27"/>
          <p:cNvSpPr/>
          <p:nvPr/>
        </p:nvSpPr>
        <p:spPr>
          <a:xfrm>
            <a:off x="3065425"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9" name="Notched Right Arrow 28"/>
          <p:cNvSpPr/>
          <p:nvPr/>
        </p:nvSpPr>
        <p:spPr>
          <a:xfrm>
            <a:off x="4437025"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0" name="Notched Right Arrow 29"/>
          <p:cNvSpPr/>
          <p:nvPr/>
        </p:nvSpPr>
        <p:spPr>
          <a:xfrm>
            <a:off x="5808625"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1" name="Notched Right Arrow 30"/>
          <p:cNvSpPr/>
          <p:nvPr/>
        </p:nvSpPr>
        <p:spPr>
          <a:xfrm>
            <a:off x="7180924"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Tree>
    <p:extLst>
      <p:ext uri="{BB962C8B-B14F-4D97-AF65-F5344CB8AC3E}">
        <p14:creationId xmlns:p14="http://schemas.microsoft.com/office/powerpoint/2010/main" val="3789952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Notched Right Arrow 21"/>
          <p:cNvSpPr/>
          <p:nvPr/>
        </p:nvSpPr>
        <p:spPr>
          <a:xfrm>
            <a:off x="322225" y="600075"/>
            <a:ext cx="1557338" cy="989290"/>
          </a:xfrm>
          <a:prstGeom prst="notchedRightArrow">
            <a:avLst/>
          </a:prstGeom>
          <a:solidFill>
            <a:srgbClr val="8C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Login</a:t>
            </a:r>
          </a:p>
        </p:txBody>
      </p:sp>
      <p:sp>
        <p:nvSpPr>
          <p:cNvPr id="27" name="Notched Right Arrow 26"/>
          <p:cNvSpPr/>
          <p:nvPr/>
        </p:nvSpPr>
        <p:spPr>
          <a:xfrm>
            <a:off x="1693825" y="600075"/>
            <a:ext cx="1557338" cy="989290"/>
          </a:xfrm>
          <a:prstGeom prst="notched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Choose Image</a:t>
            </a:r>
          </a:p>
        </p:txBody>
      </p:sp>
      <p:sp>
        <p:nvSpPr>
          <p:cNvPr id="28" name="Notched Right Arrow 27"/>
          <p:cNvSpPr/>
          <p:nvPr/>
        </p:nvSpPr>
        <p:spPr>
          <a:xfrm>
            <a:off x="3065425"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9" name="Notched Right Arrow 28"/>
          <p:cNvSpPr/>
          <p:nvPr/>
        </p:nvSpPr>
        <p:spPr>
          <a:xfrm>
            <a:off x="4437025"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0" name="Notched Right Arrow 29"/>
          <p:cNvSpPr/>
          <p:nvPr/>
        </p:nvSpPr>
        <p:spPr>
          <a:xfrm>
            <a:off x="5808625"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1" name="Notched Right Arrow 30"/>
          <p:cNvSpPr/>
          <p:nvPr/>
        </p:nvSpPr>
        <p:spPr>
          <a:xfrm>
            <a:off x="7180924"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p:cNvSpPr/>
          <p:nvPr/>
        </p:nvSpPr>
        <p:spPr>
          <a:xfrm>
            <a:off x="1245292" y="2146863"/>
            <a:ext cx="2153412" cy="21965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299" y="2204011"/>
            <a:ext cx="2053646" cy="2063380"/>
          </a:xfrm>
          <a:prstGeom prst="rect">
            <a:avLst/>
          </a:prstGeom>
        </p:spPr>
      </p:pic>
      <p:cxnSp>
        <p:nvCxnSpPr>
          <p:cNvPr id="15" name="Straight Connector 14"/>
          <p:cNvCxnSpPr>
            <a:endCxn id="11" idx="0"/>
          </p:cNvCxnSpPr>
          <p:nvPr/>
        </p:nvCxnSpPr>
        <p:spPr>
          <a:xfrm>
            <a:off x="2321998" y="1321594"/>
            <a:ext cx="0" cy="825269"/>
          </a:xfrm>
          <a:prstGeom prst="line">
            <a:avLst/>
          </a:prstGeom>
          <a:ln w="38100">
            <a:solidFill>
              <a:schemeClr val="accent1">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923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Notched Right Arrow 21"/>
          <p:cNvSpPr/>
          <p:nvPr/>
        </p:nvSpPr>
        <p:spPr>
          <a:xfrm>
            <a:off x="322225" y="600075"/>
            <a:ext cx="1557338" cy="989290"/>
          </a:xfrm>
          <a:prstGeom prst="notchedRightArrow">
            <a:avLst/>
          </a:prstGeom>
          <a:solidFill>
            <a:srgbClr val="8CABBA"/>
          </a:solidFill>
          <a:ln>
            <a:solidFill>
              <a:srgbClr val="8CA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Login</a:t>
            </a:r>
          </a:p>
        </p:txBody>
      </p:sp>
      <p:sp>
        <p:nvSpPr>
          <p:cNvPr id="27" name="Notched Right Arrow 26"/>
          <p:cNvSpPr/>
          <p:nvPr/>
        </p:nvSpPr>
        <p:spPr>
          <a:xfrm>
            <a:off x="1693825" y="600075"/>
            <a:ext cx="1557338" cy="989290"/>
          </a:xfrm>
          <a:prstGeom prst="notched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Choose Image</a:t>
            </a:r>
          </a:p>
        </p:txBody>
      </p:sp>
      <p:sp>
        <p:nvSpPr>
          <p:cNvPr id="28" name="Notched Right Arrow 27"/>
          <p:cNvSpPr/>
          <p:nvPr/>
        </p:nvSpPr>
        <p:spPr>
          <a:xfrm>
            <a:off x="3065425" y="600075"/>
            <a:ext cx="1557338" cy="989290"/>
          </a:xfrm>
          <a:prstGeom prst="notch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a:t>Recognize Traffic Sign</a:t>
            </a:r>
            <a:endParaRPr lang="en-US" sz="1050" dirty="0"/>
          </a:p>
        </p:txBody>
      </p:sp>
      <p:sp>
        <p:nvSpPr>
          <p:cNvPr id="29" name="Notched Right Arrow 28"/>
          <p:cNvSpPr/>
          <p:nvPr/>
        </p:nvSpPr>
        <p:spPr>
          <a:xfrm>
            <a:off x="4437025"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0" name="Notched Right Arrow 29"/>
          <p:cNvSpPr/>
          <p:nvPr/>
        </p:nvSpPr>
        <p:spPr>
          <a:xfrm>
            <a:off x="5808625"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1" name="Notched Right Arrow 30"/>
          <p:cNvSpPr/>
          <p:nvPr/>
        </p:nvSpPr>
        <p:spPr>
          <a:xfrm>
            <a:off x="7180924"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p:cNvSpPr/>
          <p:nvPr/>
        </p:nvSpPr>
        <p:spPr>
          <a:xfrm>
            <a:off x="2722513" y="1948499"/>
            <a:ext cx="2154548" cy="295925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471" y="1989414"/>
            <a:ext cx="2071553" cy="2882867"/>
          </a:xfrm>
          <a:prstGeom prst="rect">
            <a:avLst/>
          </a:prstGeom>
        </p:spPr>
      </p:pic>
      <p:cxnSp>
        <p:nvCxnSpPr>
          <p:cNvPr id="15" name="Straight Connector 14"/>
          <p:cNvCxnSpPr/>
          <p:nvPr/>
        </p:nvCxnSpPr>
        <p:spPr>
          <a:xfrm flipH="1">
            <a:off x="3790504" y="1335882"/>
            <a:ext cx="279" cy="653533"/>
          </a:xfrm>
          <a:prstGeom prst="line">
            <a:avLst/>
          </a:prstGeom>
          <a:ln w="3810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599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Notched Right Arrow 21"/>
          <p:cNvSpPr/>
          <p:nvPr/>
        </p:nvSpPr>
        <p:spPr>
          <a:xfrm>
            <a:off x="322225" y="600075"/>
            <a:ext cx="1557338" cy="989290"/>
          </a:xfrm>
          <a:prstGeom prst="notchedRightArrow">
            <a:avLst/>
          </a:prstGeom>
          <a:solidFill>
            <a:srgbClr val="8C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Login</a:t>
            </a:r>
          </a:p>
        </p:txBody>
      </p:sp>
      <p:sp>
        <p:nvSpPr>
          <p:cNvPr id="27" name="Notched Right Arrow 26"/>
          <p:cNvSpPr/>
          <p:nvPr/>
        </p:nvSpPr>
        <p:spPr>
          <a:xfrm>
            <a:off x="1693825" y="600075"/>
            <a:ext cx="1557338" cy="989290"/>
          </a:xfrm>
          <a:prstGeom prst="notched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Choose Image</a:t>
            </a:r>
          </a:p>
        </p:txBody>
      </p:sp>
      <p:sp>
        <p:nvSpPr>
          <p:cNvPr id="28" name="Notched Right Arrow 27"/>
          <p:cNvSpPr/>
          <p:nvPr/>
        </p:nvSpPr>
        <p:spPr>
          <a:xfrm>
            <a:off x="3065425" y="600075"/>
            <a:ext cx="1557338" cy="989290"/>
          </a:xfrm>
          <a:prstGeom prst="notch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Recognize Traffic Sign</a:t>
            </a:r>
          </a:p>
        </p:txBody>
      </p:sp>
      <p:sp>
        <p:nvSpPr>
          <p:cNvPr id="29" name="Notched Right Arrow 28"/>
          <p:cNvSpPr/>
          <p:nvPr/>
        </p:nvSpPr>
        <p:spPr>
          <a:xfrm>
            <a:off x="4437025" y="600075"/>
            <a:ext cx="1557338" cy="989290"/>
          </a:xfrm>
          <a:prstGeom prst="notchedRightArrow">
            <a:avLst/>
          </a:prstGeom>
          <a:solidFill>
            <a:srgbClr val="D27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Select Label Matched  </a:t>
            </a:r>
          </a:p>
        </p:txBody>
      </p:sp>
      <p:sp>
        <p:nvSpPr>
          <p:cNvPr id="30" name="Notched Right Arrow 29"/>
          <p:cNvSpPr/>
          <p:nvPr/>
        </p:nvSpPr>
        <p:spPr>
          <a:xfrm>
            <a:off x="5808625"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1" name="Notched Right Arrow 30"/>
          <p:cNvSpPr/>
          <p:nvPr/>
        </p:nvSpPr>
        <p:spPr>
          <a:xfrm>
            <a:off x="7180924"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1" name="Straight Connector 10"/>
          <p:cNvCxnSpPr/>
          <p:nvPr/>
        </p:nvCxnSpPr>
        <p:spPr>
          <a:xfrm flipH="1">
            <a:off x="5152586" y="1335882"/>
            <a:ext cx="279" cy="653533"/>
          </a:xfrm>
          <a:prstGeom prst="line">
            <a:avLst/>
          </a:prstGeom>
          <a:ln w="38100">
            <a:solidFill>
              <a:srgbClr val="D27D74"/>
            </a:solidFill>
            <a:prstDash val="sysDash"/>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1595" y="1989415"/>
            <a:ext cx="2168198" cy="2988455"/>
          </a:xfrm>
          <a:prstGeom prst="rect">
            <a:avLst/>
          </a:prstGeom>
          <a:solidFill>
            <a:srgbClr val="D27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2838" y="2035119"/>
            <a:ext cx="2090121" cy="2912017"/>
          </a:xfrm>
          <a:prstGeom prst="rect">
            <a:avLst/>
          </a:prstGeom>
        </p:spPr>
      </p:pic>
    </p:spTree>
    <p:extLst>
      <p:ext uri="{BB962C8B-B14F-4D97-AF65-F5344CB8AC3E}">
        <p14:creationId xmlns:p14="http://schemas.microsoft.com/office/powerpoint/2010/main" val="447361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Notched Right Arrow 21"/>
          <p:cNvSpPr/>
          <p:nvPr/>
        </p:nvSpPr>
        <p:spPr>
          <a:xfrm>
            <a:off x="322225" y="600075"/>
            <a:ext cx="1557338" cy="989290"/>
          </a:xfrm>
          <a:prstGeom prst="notchedRightArrow">
            <a:avLst/>
          </a:prstGeom>
          <a:solidFill>
            <a:srgbClr val="8C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Login</a:t>
            </a:r>
          </a:p>
        </p:txBody>
      </p:sp>
      <p:sp>
        <p:nvSpPr>
          <p:cNvPr id="27" name="Notched Right Arrow 26"/>
          <p:cNvSpPr/>
          <p:nvPr/>
        </p:nvSpPr>
        <p:spPr>
          <a:xfrm>
            <a:off x="1693825" y="600075"/>
            <a:ext cx="1557338" cy="989290"/>
          </a:xfrm>
          <a:prstGeom prst="notched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Choose Image</a:t>
            </a:r>
          </a:p>
        </p:txBody>
      </p:sp>
      <p:sp>
        <p:nvSpPr>
          <p:cNvPr id="28" name="Notched Right Arrow 27"/>
          <p:cNvSpPr/>
          <p:nvPr/>
        </p:nvSpPr>
        <p:spPr>
          <a:xfrm>
            <a:off x="3065425" y="600075"/>
            <a:ext cx="1557338" cy="989290"/>
          </a:xfrm>
          <a:prstGeom prst="notch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Recognize Traffic Sign</a:t>
            </a:r>
          </a:p>
        </p:txBody>
      </p:sp>
      <p:sp>
        <p:nvSpPr>
          <p:cNvPr id="29" name="Notched Right Arrow 28"/>
          <p:cNvSpPr/>
          <p:nvPr/>
        </p:nvSpPr>
        <p:spPr>
          <a:xfrm>
            <a:off x="4437025" y="600075"/>
            <a:ext cx="1557338" cy="989290"/>
          </a:xfrm>
          <a:prstGeom prst="notchedRightArrow">
            <a:avLst/>
          </a:prstGeom>
          <a:solidFill>
            <a:srgbClr val="D27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Select Label Matched  </a:t>
            </a:r>
          </a:p>
        </p:txBody>
      </p:sp>
      <p:sp>
        <p:nvSpPr>
          <p:cNvPr id="30" name="Notched Right Arrow 29"/>
          <p:cNvSpPr/>
          <p:nvPr/>
        </p:nvSpPr>
        <p:spPr>
          <a:xfrm>
            <a:off x="5808625" y="600075"/>
            <a:ext cx="1557338" cy="989290"/>
          </a:xfrm>
          <a:prstGeom prst="notch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Upload</a:t>
            </a:r>
          </a:p>
        </p:txBody>
      </p:sp>
      <p:sp>
        <p:nvSpPr>
          <p:cNvPr id="31" name="Notched Right Arrow 30"/>
          <p:cNvSpPr/>
          <p:nvPr/>
        </p:nvSpPr>
        <p:spPr>
          <a:xfrm>
            <a:off x="7180924"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5" name="Straight Connector 14"/>
          <p:cNvCxnSpPr/>
          <p:nvPr/>
        </p:nvCxnSpPr>
        <p:spPr>
          <a:xfrm flipH="1">
            <a:off x="6431668" y="1293019"/>
            <a:ext cx="279" cy="653533"/>
          </a:xfrm>
          <a:prstGeom prst="line">
            <a:avLst/>
          </a:prstGeom>
          <a:ln w="38100">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410676" y="1946552"/>
            <a:ext cx="2168198" cy="298845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919" y="1992257"/>
            <a:ext cx="2090121" cy="2912017"/>
          </a:xfrm>
          <a:prstGeom prst="rect">
            <a:avLst/>
          </a:prstGeom>
        </p:spPr>
      </p:pic>
      <p:sp>
        <p:nvSpPr>
          <p:cNvPr id="5" name="Rectangle 4"/>
          <p:cNvSpPr/>
          <p:nvPr/>
        </p:nvSpPr>
        <p:spPr>
          <a:xfrm>
            <a:off x="6372981" y="2318026"/>
            <a:ext cx="528638" cy="264319"/>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732832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go.um.edu.mo/wp-content/uploads/qrcode/7yq5.png">
            <a:extLst>
              <a:ext uri="{FF2B5EF4-FFF2-40B4-BE49-F238E27FC236}">
                <a16:creationId xmlns:a16="http://schemas.microsoft.com/office/drawing/2014/main" id="{0BB17035-DD04-488E-9248-46BC979A7A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000" y="1195200"/>
            <a:ext cx="3492000" cy="3492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D44F80D6-9B34-4D34-85C8-8BD0083196B4}"/>
              </a:ext>
            </a:extLst>
          </p:cNvPr>
          <p:cNvSpPr txBox="1">
            <a:spLocks/>
          </p:cNvSpPr>
          <p:nvPr/>
        </p:nvSpPr>
        <p:spPr>
          <a:xfrm>
            <a:off x="0" y="0"/>
            <a:ext cx="8100000" cy="436562"/>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Font typeface="Lora"/>
              <a:buNone/>
              <a:defRPr sz="2000" b="1" i="0" u="none" strike="noStrike" cap="none">
                <a:solidFill>
                  <a:srgbClr val="000000"/>
                </a:solidFill>
                <a:latin typeface="Lora"/>
                <a:ea typeface="Lora"/>
                <a:cs typeface="Lora"/>
                <a:sym typeface="Lora"/>
              </a:defRPr>
            </a:lvl1pPr>
            <a:lvl2pPr lvl="1">
              <a:spcBef>
                <a:spcPts val="0"/>
              </a:spcBef>
              <a:buSzPct val="100000"/>
              <a:buFont typeface="Lora"/>
              <a:buNone/>
              <a:defRPr sz="2000" b="1">
                <a:latin typeface="Lora"/>
                <a:ea typeface="Lora"/>
                <a:cs typeface="Lora"/>
                <a:sym typeface="Lora"/>
              </a:defRPr>
            </a:lvl2pPr>
            <a:lvl3pPr lvl="2">
              <a:spcBef>
                <a:spcPts val="0"/>
              </a:spcBef>
              <a:buSzPct val="100000"/>
              <a:buFont typeface="Lora"/>
              <a:buNone/>
              <a:defRPr sz="2000" b="1">
                <a:latin typeface="Lora"/>
                <a:ea typeface="Lora"/>
                <a:cs typeface="Lora"/>
                <a:sym typeface="Lora"/>
              </a:defRPr>
            </a:lvl3pPr>
            <a:lvl4pPr lvl="3">
              <a:spcBef>
                <a:spcPts val="0"/>
              </a:spcBef>
              <a:buSzPct val="100000"/>
              <a:buFont typeface="Lora"/>
              <a:buNone/>
              <a:defRPr sz="2000" b="1">
                <a:latin typeface="Lora"/>
                <a:ea typeface="Lora"/>
                <a:cs typeface="Lora"/>
                <a:sym typeface="Lora"/>
              </a:defRPr>
            </a:lvl4pPr>
            <a:lvl5pPr lvl="4">
              <a:spcBef>
                <a:spcPts val="0"/>
              </a:spcBef>
              <a:buSzPct val="100000"/>
              <a:buFont typeface="Lora"/>
              <a:buNone/>
              <a:defRPr sz="2000" b="1">
                <a:latin typeface="Lora"/>
                <a:ea typeface="Lora"/>
                <a:cs typeface="Lora"/>
                <a:sym typeface="Lora"/>
              </a:defRPr>
            </a:lvl5pPr>
            <a:lvl6pPr lvl="5">
              <a:spcBef>
                <a:spcPts val="0"/>
              </a:spcBef>
              <a:buSzPct val="100000"/>
              <a:buFont typeface="Lora"/>
              <a:buNone/>
              <a:defRPr sz="2000" b="1">
                <a:latin typeface="Lora"/>
                <a:ea typeface="Lora"/>
                <a:cs typeface="Lora"/>
                <a:sym typeface="Lora"/>
              </a:defRPr>
            </a:lvl6pPr>
            <a:lvl7pPr lvl="6">
              <a:spcBef>
                <a:spcPts val="0"/>
              </a:spcBef>
              <a:buSzPct val="100000"/>
              <a:buFont typeface="Lora"/>
              <a:buNone/>
              <a:defRPr sz="2000" b="1">
                <a:latin typeface="Lora"/>
                <a:ea typeface="Lora"/>
                <a:cs typeface="Lora"/>
                <a:sym typeface="Lora"/>
              </a:defRPr>
            </a:lvl7pPr>
            <a:lvl8pPr lvl="7">
              <a:spcBef>
                <a:spcPts val="0"/>
              </a:spcBef>
              <a:buSzPct val="100000"/>
              <a:buFont typeface="Lora"/>
              <a:buNone/>
              <a:defRPr sz="2000" b="1">
                <a:latin typeface="Lora"/>
                <a:ea typeface="Lora"/>
                <a:cs typeface="Lora"/>
                <a:sym typeface="Lora"/>
              </a:defRPr>
            </a:lvl8pPr>
            <a:lvl9pPr lvl="8">
              <a:spcBef>
                <a:spcPts val="0"/>
              </a:spcBef>
              <a:buSzPct val="100000"/>
              <a:buFont typeface="Lora"/>
              <a:buNone/>
              <a:defRPr sz="2000" b="1">
                <a:latin typeface="Lora"/>
                <a:ea typeface="Lora"/>
                <a:cs typeface="Lora"/>
                <a:sym typeface="Lora"/>
              </a:defRPr>
            </a:lvl9pPr>
          </a:lstStyle>
          <a:p>
            <a:r>
              <a:rPr lang="en-US" sz="2800" u="sng" dirty="0">
                <a:latin typeface="+mj-lt"/>
              </a:rPr>
              <a:t>The information you want to know…</a:t>
            </a:r>
            <a:endParaRPr lang="en-HK" sz="2800" u="sng" dirty="0">
              <a:latin typeface="+mj-lt"/>
            </a:endParaRPr>
          </a:p>
        </p:txBody>
      </p:sp>
    </p:spTree>
    <p:extLst>
      <p:ext uri="{BB962C8B-B14F-4D97-AF65-F5344CB8AC3E}">
        <p14:creationId xmlns:p14="http://schemas.microsoft.com/office/powerpoint/2010/main" val="3189657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Notched Right Arrow 21"/>
          <p:cNvSpPr/>
          <p:nvPr/>
        </p:nvSpPr>
        <p:spPr>
          <a:xfrm>
            <a:off x="322225" y="600075"/>
            <a:ext cx="1557338" cy="989290"/>
          </a:xfrm>
          <a:prstGeom prst="notchedRightArrow">
            <a:avLst/>
          </a:prstGeom>
          <a:solidFill>
            <a:srgbClr val="8C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Login</a:t>
            </a:r>
          </a:p>
        </p:txBody>
      </p:sp>
      <p:sp>
        <p:nvSpPr>
          <p:cNvPr id="27" name="Notched Right Arrow 26"/>
          <p:cNvSpPr/>
          <p:nvPr/>
        </p:nvSpPr>
        <p:spPr>
          <a:xfrm>
            <a:off x="1693825" y="600075"/>
            <a:ext cx="1557338" cy="989290"/>
          </a:xfrm>
          <a:prstGeom prst="notched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Choose Image</a:t>
            </a:r>
          </a:p>
        </p:txBody>
      </p:sp>
      <p:sp>
        <p:nvSpPr>
          <p:cNvPr id="28" name="Notched Right Arrow 27"/>
          <p:cNvSpPr/>
          <p:nvPr/>
        </p:nvSpPr>
        <p:spPr>
          <a:xfrm>
            <a:off x="3065425" y="600075"/>
            <a:ext cx="1557338" cy="989290"/>
          </a:xfrm>
          <a:prstGeom prst="notch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a:t>Recognize Traffic Sign</a:t>
            </a:r>
            <a:endParaRPr lang="en-US" sz="1050" dirty="0"/>
          </a:p>
        </p:txBody>
      </p:sp>
      <p:sp>
        <p:nvSpPr>
          <p:cNvPr id="29" name="Notched Right Arrow 28"/>
          <p:cNvSpPr/>
          <p:nvPr/>
        </p:nvSpPr>
        <p:spPr>
          <a:xfrm>
            <a:off x="4437025" y="600075"/>
            <a:ext cx="1557338" cy="989290"/>
          </a:xfrm>
          <a:prstGeom prst="notchedRightArrow">
            <a:avLst/>
          </a:prstGeom>
          <a:solidFill>
            <a:srgbClr val="D27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Select Label Matched  </a:t>
            </a:r>
          </a:p>
        </p:txBody>
      </p:sp>
      <p:sp>
        <p:nvSpPr>
          <p:cNvPr id="30" name="Notched Right Arrow 29"/>
          <p:cNvSpPr/>
          <p:nvPr/>
        </p:nvSpPr>
        <p:spPr>
          <a:xfrm>
            <a:off x="5808625" y="600075"/>
            <a:ext cx="1557338" cy="989290"/>
          </a:xfrm>
          <a:prstGeom prst="notch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a:t>Upload</a:t>
            </a:r>
            <a:endParaRPr lang="en-US" sz="1050" dirty="0"/>
          </a:p>
        </p:txBody>
      </p:sp>
      <p:sp>
        <p:nvSpPr>
          <p:cNvPr id="31" name="Notched Right Arrow 30"/>
          <p:cNvSpPr/>
          <p:nvPr/>
        </p:nvSpPr>
        <p:spPr>
          <a:xfrm>
            <a:off x="7180924" y="600075"/>
            <a:ext cx="1557338" cy="989290"/>
          </a:xfrm>
          <a:prstGeom prst="notchedRightArrow">
            <a:avLst/>
          </a:prstGeom>
          <a:solidFill>
            <a:srgbClr val="9E8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Match Location</a:t>
            </a:r>
          </a:p>
        </p:txBody>
      </p:sp>
      <p:cxnSp>
        <p:nvCxnSpPr>
          <p:cNvPr id="11" name="Straight Connector 10"/>
          <p:cNvCxnSpPr/>
          <p:nvPr/>
        </p:nvCxnSpPr>
        <p:spPr>
          <a:xfrm flipH="1">
            <a:off x="7823603" y="1338048"/>
            <a:ext cx="279" cy="653533"/>
          </a:xfrm>
          <a:prstGeom prst="line">
            <a:avLst/>
          </a:prstGeom>
          <a:ln w="38100">
            <a:solidFill>
              <a:srgbClr val="9E89A7"/>
            </a:solidFill>
            <a:prstDash val="sys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06" y="1991581"/>
            <a:ext cx="2821972" cy="2851625"/>
          </a:xfrm>
          <a:prstGeom prst="rect">
            <a:avLst/>
          </a:prstGeom>
          <a:solidFill>
            <a:srgbClr val="9E8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3844" y="2038457"/>
            <a:ext cx="2729294" cy="2757872"/>
          </a:xfrm>
          <a:prstGeom prst="rect">
            <a:avLst/>
          </a:prstGeom>
        </p:spPr>
      </p:pic>
    </p:spTree>
    <p:extLst>
      <p:ext uri="{BB962C8B-B14F-4D97-AF65-F5344CB8AC3E}">
        <p14:creationId xmlns:p14="http://schemas.microsoft.com/office/powerpoint/2010/main" val="2431747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622292" y="401193"/>
            <a:ext cx="3113532" cy="3140964"/>
          </a:xfrm>
          <a:prstGeom prst="rect">
            <a:avLst/>
          </a:prstGeom>
          <a:solidFill>
            <a:srgbClr val="94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Rectangle 7"/>
          <p:cNvSpPr/>
          <p:nvPr/>
        </p:nvSpPr>
        <p:spPr>
          <a:xfrm>
            <a:off x="673332" y="448889"/>
            <a:ext cx="2836717" cy="1963881"/>
          </a:xfrm>
          <a:prstGeom prst="rect">
            <a:avLst/>
          </a:prstGeom>
          <a:solidFill>
            <a:srgbClr val="94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976" y="495256"/>
            <a:ext cx="2750728" cy="1871924"/>
          </a:xfrm>
          <a:prstGeom prst="rect">
            <a:avLst/>
          </a:prstGeom>
        </p:spPr>
      </p:pic>
      <p:sp>
        <p:nvSpPr>
          <p:cNvPr id="12" name="TextBox 11"/>
          <p:cNvSpPr txBox="1"/>
          <p:nvPr/>
        </p:nvSpPr>
        <p:spPr>
          <a:xfrm>
            <a:off x="1093556" y="2449395"/>
            <a:ext cx="1789272" cy="253916"/>
          </a:xfrm>
          <a:prstGeom prst="rect">
            <a:avLst/>
          </a:prstGeom>
          <a:noFill/>
        </p:spPr>
        <p:txBody>
          <a:bodyPr wrap="none" rtlCol="0">
            <a:spAutoFit/>
          </a:bodyPr>
          <a:lstStyle/>
          <a:p>
            <a:r>
              <a:rPr lang="en-US" sz="1050" dirty="0"/>
              <a:t>Step 1. Login your account</a:t>
            </a:r>
          </a:p>
        </p:txBody>
      </p:sp>
      <p:sp>
        <p:nvSpPr>
          <p:cNvPr id="13" name="TextBox 12"/>
          <p:cNvSpPr txBox="1"/>
          <p:nvPr/>
        </p:nvSpPr>
        <p:spPr>
          <a:xfrm>
            <a:off x="5194878" y="3644717"/>
            <a:ext cx="1819729" cy="253916"/>
          </a:xfrm>
          <a:prstGeom prst="rect">
            <a:avLst/>
          </a:prstGeom>
          <a:noFill/>
        </p:spPr>
        <p:txBody>
          <a:bodyPr wrap="none" rtlCol="0">
            <a:spAutoFit/>
          </a:bodyPr>
          <a:lstStyle/>
          <a:p>
            <a:r>
              <a:rPr lang="en-US" sz="1050" dirty="0"/>
              <a:t>Step 2. Choose your image</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4529" y="454604"/>
            <a:ext cx="3015083" cy="3029373"/>
          </a:xfrm>
          <a:prstGeom prst="rect">
            <a:avLst/>
          </a:prstGeom>
        </p:spPr>
      </p:pic>
    </p:spTree>
    <p:extLst>
      <p:ext uri="{BB962C8B-B14F-4D97-AF65-F5344CB8AC3E}">
        <p14:creationId xmlns:p14="http://schemas.microsoft.com/office/powerpoint/2010/main" val="1506132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928845" y="572770"/>
            <a:ext cx="2846070" cy="3922776"/>
          </a:xfrm>
          <a:prstGeom prst="rect">
            <a:avLst/>
          </a:prstGeom>
          <a:solidFill>
            <a:srgbClr val="8C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p:nvSpPr>
        <p:spPr>
          <a:xfrm>
            <a:off x="1630522" y="531854"/>
            <a:ext cx="2846070" cy="3909060"/>
          </a:xfrm>
          <a:prstGeom prst="rect">
            <a:avLst/>
          </a:prstGeom>
          <a:solidFill>
            <a:srgbClr val="8C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767" y="572770"/>
            <a:ext cx="2736438" cy="3808151"/>
          </a:xfrm>
          <a:prstGeom prst="rect">
            <a:avLst/>
          </a:prstGeom>
        </p:spPr>
      </p:pic>
      <p:sp>
        <p:nvSpPr>
          <p:cNvPr id="14" name="TextBox 13"/>
          <p:cNvSpPr txBox="1"/>
          <p:nvPr/>
        </p:nvSpPr>
        <p:spPr>
          <a:xfrm>
            <a:off x="50505" y="2984077"/>
            <a:ext cx="1938351" cy="253916"/>
          </a:xfrm>
          <a:prstGeom prst="rect">
            <a:avLst/>
          </a:prstGeom>
          <a:noFill/>
          <a:ln w="38100">
            <a:solidFill>
              <a:srgbClr val="E66060"/>
            </a:solidFill>
          </a:ln>
        </p:spPr>
        <p:txBody>
          <a:bodyPr wrap="none" rtlCol="0">
            <a:spAutoFit/>
          </a:bodyPr>
          <a:lstStyle/>
          <a:p>
            <a:r>
              <a:rPr lang="en-US" sz="1050" dirty="0"/>
              <a:t>Step 3. Recognize traffic sign</a:t>
            </a:r>
          </a:p>
        </p:txBody>
      </p:sp>
      <p:sp>
        <p:nvSpPr>
          <p:cNvPr id="15" name="TextBox 14"/>
          <p:cNvSpPr txBox="1"/>
          <p:nvPr/>
        </p:nvSpPr>
        <p:spPr>
          <a:xfrm>
            <a:off x="4694012" y="4600896"/>
            <a:ext cx="1975221" cy="253916"/>
          </a:xfrm>
          <a:prstGeom prst="rect">
            <a:avLst/>
          </a:prstGeom>
          <a:noFill/>
          <a:ln w="38100">
            <a:solidFill>
              <a:srgbClr val="E66060"/>
            </a:solidFill>
          </a:ln>
        </p:spPr>
        <p:txBody>
          <a:bodyPr wrap="none" rtlCol="0">
            <a:spAutoFit/>
          </a:bodyPr>
          <a:lstStyle/>
          <a:p>
            <a:r>
              <a:rPr lang="en-US" sz="1050" dirty="0"/>
              <a:t>Step 4. Select label matched  </a:t>
            </a:r>
          </a:p>
        </p:txBody>
      </p:sp>
      <p:cxnSp>
        <p:nvCxnSpPr>
          <p:cNvPr id="44" name="Elbow Connector 43"/>
          <p:cNvCxnSpPr>
            <a:endCxn id="14" idx="0"/>
          </p:cNvCxnSpPr>
          <p:nvPr/>
        </p:nvCxnSpPr>
        <p:spPr>
          <a:xfrm rot="10800000" flipV="1">
            <a:off x="1019682" y="2032633"/>
            <a:ext cx="1170207" cy="951443"/>
          </a:xfrm>
          <a:prstGeom prst="bentConnector2">
            <a:avLst/>
          </a:prstGeom>
          <a:ln w="38100">
            <a:solidFill>
              <a:srgbClr val="E66060"/>
            </a:solidFill>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089" y="618475"/>
            <a:ext cx="2743583" cy="3822440"/>
          </a:xfrm>
          <a:prstGeom prst="rect">
            <a:avLst/>
          </a:prstGeom>
        </p:spPr>
      </p:pic>
      <p:cxnSp>
        <p:nvCxnSpPr>
          <p:cNvPr id="46" name="Elbow Connector 45"/>
          <p:cNvCxnSpPr/>
          <p:nvPr/>
        </p:nvCxnSpPr>
        <p:spPr>
          <a:xfrm rot="10800000" flipV="1">
            <a:off x="5172075" y="3627120"/>
            <a:ext cx="1640205" cy="973776"/>
          </a:xfrm>
          <a:prstGeom prst="bentConnector3">
            <a:avLst>
              <a:gd name="adj1" fmla="val 63588"/>
            </a:avLst>
          </a:prstGeom>
          <a:ln w="38100">
            <a:solidFill>
              <a:srgbClr val="E66060"/>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6896009" y="250420"/>
            <a:ext cx="1782860" cy="253916"/>
          </a:xfrm>
          <a:prstGeom prst="rect">
            <a:avLst/>
          </a:prstGeom>
          <a:noFill/>
          <a:ln w="38100">
            <a:solidFill>
              <a:srgbClr val="E66060"/>
            </a:solidFill>
          </a:ln>
        </p:spPr>
        <p:txBody>
          <a:bodyPr wrap="none" rtlCol="0">
            <a:spAutoFit/>
          </a:bodyPr>
          <a:lstStyle/>
          <a:p>
            <a:r>
              <a:rPr lang="en-US" sz="1050" dirty="0"/>
              <a:t>Step 5. Upload information</a:t>
            </a:r>
          </a:p>
        </p:txBody>
      </p:sp>
      <p:cxnSp>
        <p:nvCxnSpPr>
          <p:cNvPr id="61" name="Elbow Connector 60"/>
          <p:cNvCxnSpPr/>
          <p:nvPr/>
        </p:nvCxnSpPr>
        <p:spPr>
          <a:xfrm rot="5400000">
            <a:off x="7545291" y="777390"/>
            <a:ext cx="685116" cy="185174"/>
          </a:xfrm>
          <a:prstGeom prst="bentConnector3">
            <a:avLst>
              <a:gd name="adj1" fmla="val 98382"/>
            </a:avLst>
          </a:prstGeom>
          <a:ln w="38100">
            <a:solidFill>
              <a:srgbClr val="E66060"/>
            </a:solidFil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7252335" y="1066800"/>
            <a:ext cx="537210" cy="280035"/>
          </a:xfrm>
          <a:prstGeom prst="rect">
            <a:avLst/>
          </a:prstGeom>
          <a:noFill/>
          <a:ln w="38100">
            <a:solidFill>
              <a:srgbClr val="E6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380599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7220" y="320041"/>
            <a:ext cx="2821972" cy="2851625"/>
          </a:xfrm>
          <a:prstGeom prst="rect">
            <a:avLst/>
          </a:prstGeom>
          <a:solidFill>
            <a:srgbClr val="8C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TextBox 4"/>
          <p:cNvSpPr txBox="1"/>
          <p:nvPr/>
        </p:nvSpPr>
        <p:spPr>
          <a:xfrm>
            <a:off x="629770" y="3171664"/>
            <a:ext cx="2481770" cy="253916"/>
          </a:xfrm>
          <a:prstGeom prst="rect">
            <a:avLst/>
          </a:prstGeom>
          <a:noFill/>
        </p:spPr>
        <p:txBody>
          <a:bodyPr wrap="none" rtlCol="0">
            <a:spAutoFit/>
          </a:bodyPr>
          <a:lstStyle/>
          <a:p>
            <a:r>
              <a:rPr lang="en-US" sz="1050" dirty="0"/>
              <a:t>Step 6. Showing locational information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559" y="366916"/>
            <a:ext cx="2729294" cy="2757872"/>
          </a:xfrm>
          <a:prstGeom prst="rect">
            <a:avLst/>
          </a:prstGeom>
        </p:spPr>
      </p:pic>
    </p:spTree>
    <p:extLst>
      <p:ext uri="{BB962C8B-B14F-4D97-AF65-F5344CB8AC3E}">
        <p14:creationId xmlns:p14="http://schemas.microsoft.com/office/powerpoint/2010/main" val="1489037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2022225" y="1371601"/>
            <a:ext cx="5987800" cy="1481722"/>
          </a:xfrm>
          <a:prstGeom prst="rect">
            <a:avLst/>
          </a:prstGeom>
        </p:spPr>
        <p:txBody>
          <a:bodyPr lIns="91425" tIns="91425" rIns="91425" bIns="91425" anchor="b" anchorCtr="0">
            <a:noAutofit/>
          </a:bodyPr>
          <a:lstStyle/>
          <a:p>
            <a:pPr lvl="0"/>
            <a:r>
              <a:rPr lang="en-US" dirty="0">
                <a:latin typeface="+mj-lt"/>
              </a:rPr>
              <a:t>Model Development</a:t>
            </a:r>
            <a:endParaRPr lang="en" dirty="0">
              <a:latin typeface="+mj-lt"/>
            </a:endParaRPr>
          </a:p>
        </p:txBody>
      </p:sp>
      <p:sp>
        <p:nvSpPr>
          <p:cNvPr id="100" name="Shape 100"/>
          <p:cNvSpPr txBox="1">
            <a:spLocks noGrp="1"/>
          </p:cNvSpPr>
          <p:nvPr>
            <p:ph type="subTitle" idx="1"/>
          </p:nvPr>
        </p:nvSpPr>
        <p:spPr>
          <a:xfrm>
            <a:off x="2022300" y="2815923"/>
            <a:ext cx="5591400" cy="784799"/>
          </a:xfrm>
          <a:prstGeom prst="rect">
            <a:avLst/>
          </a:prstGeom>
        </p:spPr>
        <p:txBody>
          <a:bodyPr lIns="91425" tIns="91425" rIns="91425" bIns="91425" anchor="t" anchorCtr="0">
            <a:noAutofit/>
          </a:bodyPr>
          <a:lstStyle/>
          <a:p>
            <a:pPr lvl="0" rtl="0">
              <a:spcBef>
                <a:spcPts val="0"/>
              </a:spcBef>
              <a:buNone/>
            </a:pPr>
            <a:r>
              <a:rPr lang="en-HK" dirty="0">
                <a:latin typeface="+mj-lt"/>
              </a:rPr>
              <a:t>Follow the codes of the workshops</a:t>
            </a:r>
            <a:endParaRPr lang="en" dirty="0">
              <a:latin typeface="+mj-lt"/>
            </a:endParaRPr>
          </a:p>
        </p:txBody>
      </p:sp>
      <p:sp>
        <p:nvSpPr>
          <p:cNvPr id="101" name="Shape 101"/>
          <p:cNvSpPr txBox="1"/>
          <p:nvPr/>
        </p:nvSpPr>
        <p:spPr>
          <a:xfrm>
            <a:off x="1133975" y="2291150"/>
            <a:ext cx="543899" cy="562199"/>
          </a:xfrm>
          <a:prstGeom prst="rect">
            <a:avLst/>
          </a:prstGeom>
          <a:noFill/>
          <a:ln>
            <a:noFill/>
          </a:ln>
        </p:spPr>
        <p:txBody>
          <a:bodyPr lIns="91425" tIns="91425" rIns="91425" bIns="91425" anchor="ctr" anchorCtr="0">
            <a:noAutofit/>
          </a:bodyPr>
          <a:lstStyle/>
          <a:p>
            <a:pPr lvl="0" algn="ctr">
              <a:spcBef>
                <a:spcPts val="0"/>
              </a:spcBef>
              <a:buNone/>
            </a:pPr>
            <a:r>
              <a:rPr lang="en" sz="2400" dirty="0">
                <a:solidFill>
                  <a:schemeClr val="dk1"/>
                </a:solidFill>
                <a:latin typeface="+mj-lt"/>
                <a:ea typeface="Lora"/>
                <a:cs typeface="Lora"/>
                <a:sym typeface="Lora"/>
              </a:rPr>
              <a:t>3</a:t>
            </a:r>
          </a:p>
        </p:txBody>
      </p:sp>
    </p:spTree>
    <p:extLst>
      <p:ext uri="{BB962C8B-B14F-4D97-AF65-F5344CB8AC3E}">
        <p14:creationId xmlns:p14="http://schemas.microsoft.com/office/powerpoint/2010/main" val="933970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7924800" cy="436562"/>
          </a:xfrm>
        </p:spPr>
        <p:txBody>
          <a:bodyPr/>
          <a:lstStyle/>
          <a:p>
            <a:r>
              <a:rPr lang="en-US" sz="2400" u="sng" dirty="0">
                <a:latin typeface="+mj-lt"/>
              </a:rPr>
              <a:t>What’s Machine Learning?</a:t>
            </a:r>
            <a:endParaRPr lang="en-HK" sz="2400" u="sng" dirty="0">
              <a:latin typeface="+mj-lt"/>
            </a:endParaRPr>
          </a:p>
        </p:txBody>
      </p:sp>
      <p:pic>
        <p:nvPicPr>
          <p:cNvPr id="12290" name="Picture 2" descr="Image result for architecture of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2" y="563904"/>
            <a:ext cx="7828598" cy="4503371"/>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868680" y="2240280"/>
            <a:ext cx="1066800" cy="11506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82240" y="967740"/>
            <a:ext cx="1394460" cy="23545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206240" y="967740"/>
            <a:ext cx="1645920" cy="23545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318760" y="3873133"/>
            <a:ext cx="1181100" cy="12344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865120" y="3322320"/>
            <a:ext cx="1028700" cy="307777"/>
          </a:xfrm>
          <a:prstGeom prst="rect">
            <a:avLst/>
          </a:prstGeom>
          <a:solidFill>
            <a:schemeClr val="tx1">
              <a:lumMod val="50000"/>
              <a:lumOff val="50000"/>
              <a:alpha val="54000"/>
            </a:schemeClr>
          </a:solidFill>
        </p:spPr>
        <p:txBody>
          <a:bodyPr wrap="square" rtlCol="0">
            <a:spAutoFit/>
          </a:bodyPr>
          <a:lstStyle/>
          <a:p>
            <a:r>
              <a:rPr lang="en-US" b="1" dirty="0">
                <a:solidFill>
                  <a:schemeClr val="bg1"/>
                </a:solidFill>
                <a:effectLst>
                  <a:outerShdw blurRad="38100" dist="38100" dir="2700000" algn="tl">
                    <a:srgbClr val="000000">
                      <a:alpha val="43137"/>
                    </a:srgbClr>
                  </a:outerShdw>
                </a:effectLst>
              </a:rPr>
              <a:t>Session 2 </a:t>
            </a:r>
          </a:p>
        </p:txBody>
      </p:sp>
      <p:sp>
        <p:nvSpPr>
          <p:cNvPr id="14" name="TextBox 13"/>
          <p:cNvSpPr txBox="1"/>
          <p:nvPr/>
        </p:nvSpPr>
        <p:spPr>
          <a:xfrm>
            <a:off x="4348400" y="3322320"/>
            <a:ext cx="1361600" cy="307777"/>
          </a:xfrm>
          <a:prstGeom prst="rect">
            <a:avLst/>
          </a:prstGeom>
          <a:solidFill>
            <a:schemeClr val="tx1">
              <a:lumMod val="50000"/>
              <a:lumOff val="50000"/>
              <a:alpha val="54000"/>
            </a:schemeClr>
          </a:solidFill>
        </p:spPr>
        <p:txBody>
          <a:bodyPr wrap="square" rtlCol="0">
            <a:spAutoFit/>
          </a:bodyPr>
          <a:lstStyle/>
          <a:p>
            <a:r>
              <a:rPr lang="en-US" b="1" dirty="0">
                <a:solidFill>
                  <a:schemeClr val="bg1"/>
                </a:solidFill>
                <a:effectLst>
                  <a:outerShdw blurRad="38100" dist="38100" dir="2700000" algn="tl">
                    <a:srgbClr val="000000">
                      <a:alpha val="43137"/>
                    </a:srgbClr>
                  </a:outerShdw>
                </a:effectLst>
              </a:rPr>
              <a:t>Session 3 &amp; 4 </a:t>
            </a:r>
          </a:p>
        </p:txBody>
      </p:sp>
      <p:sp>
        <p:nvSpPr>
          <p:cNvPr id="15" name="TextBox 14"/>
          <p:cNvSpPr txBox="1"/>
          <p:nvPr/>
        </p:nvSpPr>
        <p:spPr>
          <a:xfrm>
            <a:off x="857250" y="3390900"/>
            <a:ext cx="1028700" cy="307777"/>
          </a:xfrm>
          <a:prstGeom prst="rect">
            <a:avLst/>
          </a:prstGeom>
          <a:solidFill>
            <a:schemeClr val="tx1">
              <a:lumMod val="50000"/>
              <a:lumOff val="50000"/>
              <a:alpha val="54000"/>
            </a:schemeClr>
          </a:solidFill>
        </p:spPr>
        <p:txBody>
          <a:bodyPr wrap="square" rtlCol="0">
            <a:spAutoFit/>
          </a:bodyPr>
          <a:lstStyle/>
          <a:p>
            <a:r>
              <a:rPr lang="en-US" b="1" dirty="0">
                <a:solidFill>
                  <a:schemeClr val="bg1"/>
                </a:solidFill>
                <a:effectLst>
                  <a:outerShdw blurRad="38100" dist="38100" dir="2700000" algn="tl">
                    <a:srgbClr val="000000">
                      <a:alpha val="43137"/>
                    </a:srgbClr>
                  </a:outerShdw>
                </a:effectLst>
              </a:rPr>
              <a:t>Session 1 </a:t>
            </a:r>
          </a:p>
        </p:txBody>
      </p:sp>
      <p:sp>
        <p:nvSpPr>
          <p:cNvPr id="16" name="TextBox 15"/>
          <p:cNvSpPr txBox="1"/>
          <p:nvPr/>
        </p:nvSpPr>
        <p:spPr>
          <a:xfrm>
            <a:off x="4290060" y="4799796"/>
            <a:ext cx="1028700" cy="307777"/>
          </a:xfrm>
          <a:prstGeom prst="rect">
            <a:avLst/>
          </a:prstGeom>
          <a:solidFill>
            <a:schemeClr val="tx1">
              <a:lumMod val="50000"/>
              <a:lumOff val="50000"/>
              <a:alpha val="54000"/>
            </a:schemeClr>
          </a:solidFill>
        </p:spPr>
        <p:txBody>
          <a:bodyPr wrap="square" rtlCol="0">
            <a:spAutoFit/>
          </a:bodyPr>
          <a:lstStyle/>
          <a:p>
            <a:r>
              <a:rPr lang="en-US" b="1" dirty="0">
                <a:solidFill>
                  <a:schemeClr val="bg1"/>
                </a:solidFill>
                <a:effectLst>
                  <a:outerShdw blurRad="38100" dist="38100" dir="2700000" algn="tl">
                    <a:srgbClr val="000000">
                      <a:alpha val="43137"/>
                    </a:srgbClr>
                  </a:outerShdw>
                </a:effectLst>
              </a:rPr>
              <a:t>Session 1 </a:t>
            </a:r>
          </a:p>
        </p:txBody>
      </p:sp>
    </p:spTree>
    <p:extLst>
      <p:ext uri="{BB962C8B-B14F-4D97-AF65-F5344CB8AC3E}">
        <p14:creationId xmlns:p14="http://schemas.microsoft.com/office/powerpoint/2010/main" val="2313547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E3597419-0B36-42B4-8DD9-7A04FE241E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51258" y="1740272"/>
            <a:ext cx="1532836" cy="10243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6713220" cy="436562"/>
          </a:xfrm>
        </p:spPr>
        <p:txBody>
          <a:bodyPr/>
          <a:lstStyle/>
          <a:p>
            <a:r>
              <a:rPr lang="en-US" sz="2400" u="sng" dirty="0">
                <a:latin typeface="+mj-lt"/>
              </a:rPr>
              <a:t>Two-step Processes</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129317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marL="457200" indent="-457200">
              <a:buFont typeface="+mj-lt"/>
              <a:buAutoNum type="arabicPeriod"/>
            </a:pPr>
            <a:r>
              <a:rPr lang="en-US" b="1" dirty="0">
                <a:latin typeface="+mj-lt"/>
              </a:rPr>
              <a:t>Training </a:t>
            </a:r>
            <a:r>
              <a:rPr lang="en-US" dirty="0">
                <a:latin typeface="+mj-lt"/>
              </a:rPr>
              <a:t>on </a:t>
            </a:r>
            <a:r>
              <a:rPr lang="en-US" b="1" dirty="0">
                <a:latin typeface="+mj-lt"/>
              </a:rPr>
              <a:t>labeled images</a:t>
            </a:r>
          </a:p>
          <a:p>
            <a:pPr marL="457200" indent="-457200">
              <a:buFont typeface="+mj-lt"/>
              <a:buAutoNum type="arabicPeriod"/>
            </a:pPr>
            <a:r>
              <a:rPr lang="en-US" b="1" dirty="0">
                <a:latin typeface="+mj-lt"/>
              </a:rPr>
              <a:t>Evaluating </a:t>
            </a:r>
            <a:r>
              <a:rPr lang="en-US" dirty="0">
                <a:latin typeface="+mj-lt"/>
              </a:rPr>
              <a:t>on </a:t>
            </a:r>
            <a:r>
              <a:rPr lang="en-US" b="1" dirty="0">
                <a:latin typeface="+mj-lt"/>
              </a:rPr>
              <a:t>testing images</a:t>
            </a:r>
          </a:p>
        </p:txBody>
      </p:sp>
      <p:pic>
        <p:nvPicPr>
          <p:cNvPr id="12" name="Picture 4" descr="âauto drive system traffic signâçå¾çæç´¢ç»æ">
            <a:extLst>
              <a:ext uri="{FF2B5EF4-FFF2-40B4-BE49-F238E27FC236}">
                <a16:creationId xmlns:a16="http://schemas.microsoft.com/office/drawing/2014/main" id="{7766DDAE-869D-4BFA-BC42-871A057A1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10" y="1983526"/>
            <a:ext cx="1776491" cy="9689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D6CBFF-1A4D-44EF-946E-FE2F66D44679}"/>
              </a:ext>
            </a:extLst>
          </p:cNvPr>
          <p:cNvSpPr/>
          <p:nvPr/>
        </p:nvSpPr>
        <p:spPr>
          <a:xfrm>
            <a:off x="834420" y="3135298"/>
            <a:ext cx="1576072" cy="307777"/>
          </a:xfrm>
          <a:prstGeom prst="rect">
            <a:avLst/>
          </a:prstGeom>
        </p:spPr>
        <p:txBody>
          <a:bodyPr wrap="none">
            <a:spAutoFit/>
          </a:bodyPr>
          <a:lstStyle/>
          <a:p>
            <a:r>
              <a:rPr lang="en-US" b="1" dirty="0"/>
              <a:t>Labeled images</a:t>
            </a:r>
          </a:p>
        </p:txBody>
      </p:sp>
      <p:pic>
        <p:nvPicPr>
          <p:cNvPr id="14" name="Picture 4" descr="âauto drive system traffic signâçå¾çæç´¢ç»æ">
            <a:extLst>
              <a:ext uri="{FF2B5EF4-FFF2-40B4-BE49-F238E27FC236}">
                <a16:creationId xmlns:a16="http://schemas.microsoft.com/office/drawing/2014/main" id="{C47CFA6F-A8B8-46F5-8A2E-DB15FECB8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817" y="2166302"/>
            <a:ext cx="1776491" cy="96899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mage result for deep learning">
            <a:extLst>
              <a:ext uri="{FF2B5EF4-FFF2-40B4-BE49-F238E27FC236}">
                <a16:creationId xmlns:a16="http://schemas.microsoft.com/office/drawing/2014/main" id="{E5733248-1907-413D-B356-4EF3A7B61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8799" y="2005489"/>
            <a:ext cx="2841682" cy="189406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E4057DE-8631-47D5-9B24-35CC02963B65}"/>
              </a:ext>
            </a:extLst>
          </p:cNvPr>
          <p:cNvSpPr/>
          <p:nvPr/>
        </p:nvSpPr>
        <p:spPr>
          <a:xfrm>
            <a:off x="3558868" y="3774979"/>
            <a:ext cx="2361544" cy="523220"/>
          </a:xfrm>
          <a:prstGeom prst="rect">
            <a:avLst/>
          </a:prstGeom>
        </p:spPr>
        <p:txBody>
          <a:bodyPr wrap="none">
            <a:spAutoFit/>
          </a:bodyPr>
          <a:lstStyle/>
          <a:p>
            <a:r>
              <a:rPr lang="en-US" b="1" dirty="0"/>
              <a:t>Training a learning model</a:t>
            </a:r>
          </a:p>
          <a:p>
            <a:r>
              <a:rPr lang="en-US" b="1" dirty="0"/>
              <a:t>(e.g., Neural Network)</a:t>
            </a:r>
          </a:p>
        </p:txBody>
      </p:sp>
      <p:pic>
        <p:nvPicPr>
          <p:cNvPr id="16" name="Picture 2">
            <a:extLst>
              <a:ext uri="{FF2B5EF4-FFF2-40B4-BE49-F238E27FC236}">
                <a16:creationId xmlns:a16="http://schemas.microsoft.com/office/drawing/2014/main" id="{3FFF11DC-DF32-4995-936E-CF6008CEDE8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6037" y="3571860"/>
            <a:ext cx="1532836" cy="102431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D02F4AFE-CC98-4639-BD0E-67CC4EAE4D0E}"/>
              </a:ext>
            </a:extLst>
          </p:cNvPr>
          <p:cNvSpPr/>
          <p:nvPr/>
        </p:nvSpPr>
        <p:spPr>
          <a:xfrm>
            <a:off x="856037" y="4596172"/>
            <a:ext cx="1486304" cy="307777"/>
          </a:xfrm>
          <a:prstGeom prst="rect">
            <a:avLst/>
          </a:prstGeom>
        </p:spPr>
        <p:txBody>
          <a:bodyPr wrap="none">
            <a:spAutoFit/>
          </a:bodyPr>
          <a:lstStyle/>
          <a:p>
            <a:r>
              <a:rPr lang="en-US" b="1" dirty="0"/>
              <a:t>Testing images</a:t>
            </a:r>
          </a:p>
        </p:txBody>
      </p:sp>
      <p:sp>
        <p:nvSpPr>
          <p:cNvPr id="4" name="Arrow: Left-Right 3">
            <a:extLst>
              <a:ext uri="{FF2B5EF4-FFF2-40B4-BE49-F238E27FC236}">
                <a16:creationId xmlns:a16="http://schemas.microsoft.com/office/drawing/2014/main" id="{1BF91438-0BB3-4F57-AA74-17669069C1F3}"/>
              </a:ext>
            </a:extLst>
          </p:cNvPr>
          <p:cNvSpPr/>
          <p:nvPr/>
        </p:nvSpPr>
        <p:spPr>
          <a:xfrm rot="2221063">
            <a:off x="2744770" y="2297685"/>
            <a:ext cx="712744" cy="3406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 name="Arrow: Right 4">
            <a:extLst>
              <a:ext uri="{FF2B5EF4-FFF2-40B4-BE49-F238E27FC236}">
                <a16:creationId xmlns:a16="http://schemas.microsoft.com/office/drawing/2014/main" id="{D76BD75A-0843-4957-8016-EC59E5DDF9E9}"/>
              </a:ext>
            </a:extLst>
          </p:cNvPr>
          <p:cNvSpPr/>
          <p:nvPr/>
        </p:nvSpPr>
        <p:spPr>
          <a:xfrm rot="19650470">
            <a:off x="2699444" y="3435738"/>
            <a:ext cx="689445" cy="3828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0" name="Picture 19">
            <a:extLst>
              <a:ext uri="{FF2B5EF4-FFF2-40B4-BE49-F238E27FC236}">
                <a16:creationId xmlns:a16="http://schemas.microsoft.com/office/drawing/2014/main" id="{DB2BAD12-5D4E-496B-A477-0F0BCCC21B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1577" y="2081013"/>
            <a:ext cx="2414133" cy="1818541"/>
          </a:xfrm>
          <a:prstGeom prst="rect">
            <a:avLst/>
          </a:prstGeom>
        </p:spPr>
      </p:pic>
    </p:spTree>
    <p:extLst>
      <p:ext uri="{BB962C8B-B14F-4D97-AF65-F5344CB8AC3E}">
        <p14:creationId xmlns:p14="http://schemas.microsoft.com/office/powerpoint/2010/main" val="178644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24B2A8-1931-0745-A4D6-0209FA883116}"/>
              </a:ext>
            </a:extLst>
          </p:cNvPr>
          <p:cNvSpPr txBox="1">
            <a:spLocks/>
          </p:cNvSpPr>
          <p:nvPr/>
        </p:nvSpPr>
        <p:spPr>
          <a:xfrm>
            <a:off x="0" y="0"/>
            <a:ext cx="7668000" cy="436562"/>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Font typeface="Lora"/>
              <a:buNone/>
              <a:defRPr sz="2000" b="1" i="0" u="none" strike="noStrike" cap="none">
                <a:solidFill>
                  <a:srgbClr val="000000"/>
                </a:solidFill>
                <a:latin typeface="Lora"/>
                <a:ea typeface="Lora"/>
                <a:cs typeface="Lora"/>
                <a:sym typeface="Lora"/>
              </a:defRPr>
            </a:lvl1pPr>
            <a:lvl2pPr lvl="1">
              <a:spcBef>
                <a:spcPts val="0"/>
              </a:spcBef>
              <a:buSzPct val="100000"/>
              <a:buFont typeface="Lora"/>
              <a:buNone/>
              <a:defRPr sz="2000" b="1">
                <a:latin typeface="Lora"/>
                <a:ea typeface="Lora"/>
                <a:cs typeface="Lora"/>
                <a:sym typeface="Lora"/>
              </a:defRPr>
            </a:lvl2pPr>
            <a:lvl3pPr lvl="2">
              <a:spcBef>
                <a:spcPts val="0"/>
              </a:spcBef>
              <a:buSzPct val="100000"/>
              <a:buFont typeface="Lora"/>
              <a:buNone/>
              <a:defRPr sz="2000" b="1">
                <a:latin typeface="Lora"/>
                <a:ea typeface="Lora"/>
                <a:cs typeface="Lora"/>
                <a:sym typeface="Lora"/>
              </a:defRPr>
            </a:lvl3pPr>
            <a:lvl4pPr lvl="3">
              <a:spcBef>
                <a:spcPts val="0"/>
              </a:spcBef>
              <a:buSzPct val="100000"/>
              <a:buFont typeface="Lora"/>
              <a:buNone/>
              <a:defRPr sz="2000" b="1">
                <a:latin typeface="Lora"/>
                <a:ea typeface="Lora"/>
                <a:cs typeface="Lora"/>
                <a:sym typeface="Lora"/>
              </a:defRPr>
            </a:lvl4pPr>
            <a:lvl5pPr lvl="4">
              <a:spcBef>
                <a:spcPts val="0"/>
              </a:spcBef>
              <a:buSzPct val="100000"/>
              <a:buFont typeface="Lora"/>
              <a:buNone/>
              <a:defRPr sz="2000" b="1">
                <a:latin typeface="Lora"/>
                <a:ea typeface="Lora"/>
                <a:cs typeface="Lora"/>
                <a:sym typeface="Lora"/>
              </a:defRPr>
            </a:lvl5pPr>
            <a:lvl6pPr lvl="5">
              <a:spcBef>
                <a:spcPts val="0"/>
              </a:spcBef>
              <a:buSzPct val="100000"/>
              <a:buFont typeface="Lora"/>
              <a:buNone/>
              <a:defRPr sz="2000" b="1">
                <a:latin typeface="Lora"/>
                <a:ea typeface="Lora"/>
                <a:cs typeface="Lora"/>
                <a:sym typeface="Lora"/>
              </a:defRPr>
            </a:lvl6pPr>
            <a:lvl7pPr lvl="6">
              <a:spcBef>
                <a:spcPts val="0"/>
              </a:spcBef>
              <a:buSzPct val="100000"/>
              <a:buFont typeface="Lora"/>
              <a:buNone/>
              <a:defRPr sz="2000" b="1">
                <a:latin typeface="Lora"/>
                <a:ea typeface="Lora"/>
                <a:cs typeface="Lora"/>
                <a:sym typeface="Lora"/>
              </a:defRPr>
            </a:lvl7pPr>
            <a:lvl8pPr lvl="7">
              <a:spcBef>
                <a:spcPts val="0"/>
              </a:spcBef>
              <a:buSzPct val="100000"/>
              <a:buFont typeface="Lora"/>
              <a:buNone/>
              <a:defRPr sz="2000" b="1">
                <a:latin typeface="Lora"/>
                <a:ea typeface="Lora"/>
                <a:cs typeface="Lora"/>
                <a:sym typeface="Lora"/>
              </a:defRPr>
            </a:lvl8pPr>
            <a:lvl9pPr lvl="8">
              <a:spcBef>
                <a:spcPts val="0"/>
              </a:spcBef>
              <a:buSzPct val="100000"/>
              <a:buFont typeface="Lora"/>
              <a:buNone/>
              <a:defRPr sz="2000" b="1">
                <a:latin typeface="Lora"/>
                <a:ea typeface="Lora"/>
                <a:cs typeface="Lora"/>
                <a:sym typeface="Lora"/>
              </a:defRPr>
            </a:lvl9pPr>
          </a:lstStyle>
          <a:p>
            <a:r>
              <a:rPr lang="en-US" sz="2400" u="sng" dirty="0">
                <a:latin typeface="+mj-lt"/>
              </a:rPr>
              <a:t>GitHub Inc.</a:t>
            </a:r>
            <a:endParaRPr lang="en-HK" sz="2400" u="sng" dirty="0">
              <a:latin typeface="+mj-lt"/>
            </a:endParaRPr>
          </a:p>
        </p:txBody>
      </p:sp>
      <p:sp>
        <p:nvSpPr>
          <p:cNvPr id="9" name="Text Placeholder 5">
            <a:extLst>
              <a:ext uri="{FF2B5EF4-FFF2-40B4-BE49-F238E27FC236}">
                <a16:creationId xmlns:a16="http://schemas.microsoft.com/office/drawing/2014/main" id="{4C4A05E8-74F4-4F45-89BC-B7D212F04114}"/>
              </a:ext>
            </a:extLst>
          </p:cNvPr>
          <p:cNvSpPr txBox="1">
            <a:spLocks/>
          </p:cNvSpPr>
          <p:nvPr/>
        </p:nvSpPr>
        <p:spPr>
          <a:xfrm>
            <a:off x="93751" y="436562"/>
            <a:ext cx="8881421" cy="470693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sz="2000" dirty="0">
                <a:hlinkClick r:id="rId2"/>
              </a:rPr>
              <a:t>https://github.com/RyanLHU/MacauAIChallenge2019</a:t>
            </a:r>
            <a:endParaRPr lang="en-US" sz="2000" dirty="0"/>
          </a:p>
          <a:p>
            <a:pPr>
              <a:buFont typeface="Wingdings" panose="05000000000000000000" pitchFamily="2" charset="2"/>
              <a:buChar char="q"/>
            </a:pPr>
            <a:r>
              <a:rPr lang="en-US" sz="2000" dirty="0">
                <a:latin typeface="+mj-lt"/>
              </a:rPr>
              <a:t>and other image classification repository</a:t>
            </a:r>
          </a:p>
          <a:p>
            <a:pPr>
              <a:buFont typeface="Wingdings" panose="05000000000000000000" pitchFamily="2" charset="2"/>
              <a:buChar char="q"/>
            </a:pPr>
            <a:endParaRPr lang="en-US" sz="2000" dirty="0">
              <a:latin typeface="+mj-lt"/>
            </a:endParaRPr>
          </a:p>
          <a:p>
            <a:pPr>
              <a:buFont typeface="Wingdings" panose="05000000000000000000" pitchFamily="2" charset="2"/>
              <a:buChar char="q"/>
            </a:pPr>
            <a:r>
              <a:rPr lang="en-US" sz="2000" dirty="0">
                <a:latin typeface="+mj-lt"/>
              </a:rPr>
              <a:t>GitHub is one of your best friends to find the solution of some technical problems</a:t>
            </a:r>
          </a:p>
          <a:p>
            <a:pPr>
              <a:buFont typeface="Wingdings" panose="05000000000000000000" pitchFamily="2" charset="2"/>
              <a:buChar char="q"/>
            </a:pPr>
            <a:endParaRPr lang="en-US" sz="2000" dirty="0">
              <a:latin typeface="+mj-lt"/>
            </a:endParaRPr>
          </a:p>
          <a:p>
            <a:pPr>
              <a:buFont typeface="Wingdings" panose="05000000000000000000" pitchFamily="2" charset="2"/>
              <a:buChar char="q"/>
            </a:pPr>
            <a:r>
              <a:rPr lang="en-US" sz="2000" dirty="0">
                <a:latin typeface="+mj-lt"/>
              </a:rPr>
              <a:t>Develop on </a:t>
            </a:r>
            <a:r>
              <a:rPr lang="en-US" sz="2000" dirty="0" err="1">
                <a:latin typeface="+mj-lt"/>
              </a:rPr>
              <a:t>Jupyter</a:t>
            </a:r>
            <a:r>
              <a:rPr lang="en-US" sz="2000" dirty="0">
                <a:latin typeface="+mj-lt"/>
              </a:rPr>
              <a:t> Notebook </a:t>
            </a:r>
          </a:p>
        </p:txBody>
      </p:sp>
    </p:spTree>
    <p:extLst>
      <p:ext uri="{BB962C8B-B14F-4D97-AF65-F5344CB8AC3E}">
        <p14:creationId xmlns:p14="http://schemas.microsoft.com/office/powerpoint/2010/main" val="442517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2022225" y="1371601"/>
            <a:ext cx="5987800" cy="1481722"/>
          </a:xfrm>
          <a:prstGeom prst="rect">
            <a:avLst/>
          </a:prstGeom>
        </p:spPr>
        <p:txBody>
          <a:bodyPr lIns="91425" tIns="91425" rIns="91425" bIns="91425" anchor="b" anchorCtr="0">
            <a:noAutofit/>
          </a:bodyPr>
          <a:lstStyle/>
          <a:p>
            <a:pPr lvl="0"/>
            <a:r>
              <a:rPr lang="en-US" dirty="0">
                <a:latin typeface="+mj-lt"/>
              </a:rPr>
              <a:t>IJCAI 2019</a:t>
            </a:r>
            <a:endParaRPr lang="en" dirty="0">
              <a:latin typeface="+mj-lt"/>
            </a:endParaRPr>
          </a:p>
        </p:txBody>
      </p:sp>
      <p:sp>
        <p:nvSpPr>
          <p:cNvPr id="100" name="Shape 100"/>
          <p:cNvSpPr txBox="1">
            <a:spLocks noGrp="1"/>
          </p:cNvSpPr>
          <p:nvPr>
            <p:ph type="subTitle" idx="1"/>
          </p:nvPr>
        </p:nvSpPr>
        <p:spPr>
          <a:xfrm>
            <a:off x="2022300" y="2815923"/>
            <a:ext cx="5591400" cy="784799"/>
          </a:xfrm>
          <a:prstGeom prst="rect">
            <a:avLst/>
          </a:prstGeom>
        </p:spPr>
        <p:txBody>
          <a:bodyPr lIns="91425" tIns="91425" rIns="91425" bIns="91425" anchor="t" anchorCtr="0">
            <a:noAutofit/>
          </a:bodyPr>
          <a:lstStyle/>
          <a:p>
            <a:pPr lvl="0" rtl="0">
              <a:spcBef>
                <a:spcPts val="0"/>
              </a:spcBef>
              <a:buNone/>
            </a:pPr>
            <a:r>
              <a:rPr lang="en-HK" dirty="0">
                <a:latin typeface="+mj-lt"/>
              </a:rPr>
              <a:t>Presenting your project</a:t>
            </a:r>
            <a:endParaRPr lang="en" dirty="0">
              <a:latin typeface="+mj-lt"/>
            </a:endParaRPr>
          </a:p>
        </p:txBody>
      </p:sp>
      <p:sp>
        <p:nvSpPr>
          <p:cNvPr id="101" name="Shape 101"/>
          <p:cNvSpPr txBox="1"/>
          <p:nvPr/>
        </p:nvSpPr>
        <p:spPr>
          <a:xfrm>
            <a:off x="1133975" y="2291150"/>
            <a:ext cx="543899" cy="562199"/>
          </a:xfrm>
          <a:prstGeom prst="rect">
            <a:avLst/>
          </a:prstGeom>
          <a:noFill/>
          <a:ln>
            <a:noFill/>
          </a:ln>
        </p:spPr>
        <p:txBody>
          <a:bodyPr lIns="91425" tIns="91425" rIns="91425" bIns="91425" anchor="ctr" anchorCtr="0">
            <a:noAutofit/>
          </a:bodyPr>
          <a:lstStyle/>
          <a:p>
            <a:pPr lvl="0" algn="ctr">
              <a:spcBef>
                <a:spcPts val="0"/>
              </a:spcBef>
              <a:buNone/>
            </a:pPr>
            <a:r>
              <a:rPr lang="en" sz="2400" dirty="0">
                <a:solidFill>
                  <a:schemeClr val="dk1"/>
                </a:solidFill>
                <a:latin typeface="+mj-lt"/>
                <a:ea typeface="Lora"/>
                <a:cs typeface="Lora"/>
                <a:sym typeface="Lora"/>
              </a:rPr>
              <a:t>4</a:t>
            </a:r>
          </a:p>
        </p:txBody>
      </p:sp>
    </p:spTree>
    <p:extLst>
      <p:ext uri="{BB962C8B-B14F-4D97-AF65-F5344CB8AC3E}">
        <p14:creationId xmlns:p14="http://schemas.microsoft.com/office/powerpoint/2010/main" val="3811540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7">
            <a:extLst>
              <a:ext uri="{FF2B5EF4-FFF2-40B4-BE49-F238E27FC236}">
                <a16:creationId xmlns:a16="http://schemas.microsoft.com/office/drawing/2014/main" id="{73FF88B3-AEE9-43FB-B9CD-A8CEF66EAF6C}"/>
              </a:ext>
            </a:extLst>
          </p:cNvPr>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86450" y="438150"/>
            <a:ext cx="3257550" cy="4607088"/>
          </a:xfrm>
          <a:prstGeom prst="rect">
            <a:avLst/>
          </a:prstGeom>
        </p:spPr>
      </p:pic>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9050248" cy="876300"/>
          </a:xfrm>
        </p:spPr>
        <p:txBody>
          <a:bodyPr/>
          <a:lstStyle/>
          <a:p>
            <a:r>
              <a:rPr lang="en-US" sz="2800" u="sng" dirty="0">
                <a:latin typeface="+mj-lt"/>
              </a:rPr>
              <a:t>The International Joint Conference on Artificial Intelligence (IJCAI) 2019</a:t>
            </a: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3" y="876300"/>
            <a:ext cx="5792698" cy="4103454"/>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sz="2000" dirty="0">
                <a:latin typeface="+mj-lt"/>
              </a:rPr>
              <a:t>The 28th International Joint Conference on Artificial Intelligence (IJCAI) is a gathering of </a:t>
            </a:r>
            <a:r>
              <a:rPr lang="en-US" sz="2000" b="1" dirty="0">
                <a:latin typeface="+mj-lt"/>
              </a:rPr>
              <a:t>artificial intelligence researchers </a:t>
            </a:r>
            <a:r>
              <a:rPr lang="en-US" sz="2000" dirty="0">
                <a:latin typeface="+mj-lt"/>
              </a:rPr>
              <a:t>and practitioners for scientific and educational purposes, including dissemination of information on Artificial Intelligence in which </a:t>
            </a:r>
            <a:r>
              <a:rPr lang="en-US" sz="2000" b="1" dirty="0">
                <a:latin typeface="+mj-lt"/>
              </a:rPr>
              <a:t>cutting-edge scientific results </a:t>
            </a:r>
            <a:r>
              <a:rPr lang="en-US" sz="2000" dirty="0">
                <a:latin typeface="+mj-lt"/>
              </a:rPr>
              <a:t>are presente</a:t>
            </a:r>
            <a:r>
              <a:rPr lang="en-US" altLang="zh-CN" sz="2000" dirty="0">
                <a:latin typeface="+mj-lt"/>
              </a:rPr>
              <a:t>d.</a:t>
            </a:r>
            <a:endParaRPr lang="en-US" sz="2000" dirty="0">
              <a:latin typeface="+mj-lt"/>
            </a:endParaRPr>
          </a:p>
          <a:p>
            <a:pPr>
              <a:buFont typeface="Wingdings" panose="05000000000000000000" pitchFamily="2" charset="2"/>
              <a:buChar char="q"/>
            </a:pPr>
            <a:r>
              <a:rPr lang="en-US" sz="2000" dirty="0">
                <a:latin typeface="+mj-lt"/>
              </a:rPr>
              <a:t>IJCAI-19 will be hosted in Macao. This will be the second time that IJCAI is held in China.</a:t>
            </a:r>
          </a:p>
          <a:p>
            <a:pPr>
              <a:buFont typeface="Wingdings" panose="05000000000000000000" pitchFamily="2" charset="2"/>
              <a:buChar char="q"/>
            </a:pPr>
            <a:r>
              <a:rPr lang="en-US" sz="2000" dirty="0">
                <a:latin typeface="+mj-lt"/>
              </a:rPr>
              <a:t>We expect 4000+ top AI researchers to attend the conferences and present their latest development.</a:t>
            </a:r>
          </a:p>
        </p:txBody>
      </p:sp>
    </p:spTree>
    <p:extLst>
      <p:ext uri="{BB962C8B-B14F-4D97-AF65-F5344CB8AC3E}">
        <p14:creationId xmlns:p14="http://schemas.microsoft.com/office/powerpoint/2010/main" val="1914557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996630" y="1266092"/>
            <a:ext cx="7305333" cy="1897595"/>
          </a:xfrm>
          <a:prstGeom prst="rect">
            <a:avLst/>
          </a:prstGeom>
        </p:spPr>
        <p:txBody>
          <a:bodyPr lIns="91425" tIns="91425" rIns="91425" bIns="91425" anchor="b" anchorCtr="0">
            <a:noAutofit/>
          </a:bodyPr>
          <a:lstStyle/>
          <a:p>
            <a:pPr lvl="0"/>
            <a:r>
              <a:rPr lang="en-HK" dirty="0">
                <a:latin typeface="Times New Roman" panose="02020603050405020304" pitchFamily="18" charset="0"/>
                <a:cs typeface="Times New Roman" panose="02020603050405020304" pitchFamily="18" charset="0"/>
              </a:rPr>
              <a:t>2</a:t>
            </a:r>
            <a:r>
              <a:rPr lang="en-HK" baseline="30000" dirty="0">
                <a:latin typeface="Times New Roman" panose="02020603050405020304" pitchFamily="18" charset="0"/>
                <a:cs typeface="Times New Roman" panose="02020603050405020304" pitchFamily="18" charset="0"/>
              </a:rPr>
              <a:t>nd</a:t>
            </a:r>
            <a:r>
              <a:rPr lang="en-HK" dirty="0">
                <a:latin typeface="Times New Roman" panose="02020603050405020304" pitchFamily="18" charset="0"/>
                <a:cs typeface="Times New Roman" panose="02020603050405020304" pitchFamily="18" charset="0"/>
              </a:rPr>
              <a:t> AI Workshop Session 4</a:t>
            </a:r>
            <a:endParaRPr lang="en" dirty="0">
              <a:latin typeface="Times New Roman" panose="02020603050405020304" pitchFamily="18" charset="0"/>
              <a:cs typeface="Times New Roman" panose="02020603050405020304" pitchFamily="18" charset="0"/>
            </a:endParaRPr>
          </a:p>
        </p:txBody>
      </p:sp>
      <p:grpSp>
        <p:nvGrpSpPr>
          <p:cNvPr id="62" name="Shape 62"/>
          <p:cNvGrpSpPr/>
          <p:nvPr/>
        </p:nvGrpSpPr>
        <p:grpSpPr>
          <a:xfrm>
            <a:off x="1299164" y="3511423"/>
            <a:ext cx="215966" cy="342398"/>
            <a:chOff x="6718575" y="2318625"/>
            <a:chExt cx="256950" cy="407375"/>
          </a:xfrm>
        </p:grpSpPr>
        <p:sp>
          <p:nvSpPr>
            <p:cNvPr id="63" name="Shape 63"/>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 name="Shape 64"/>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 name="Shape 65"/>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 name="Shape 66"/>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 name="Shape 67"/>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 name="Shape 68"/>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6795900" y="2628550"/>
              <a:ext cx="102300" cy="25"/>
            </a:xfrm>
            <a:custGeom>
              <a:avLst/>
              <a:gdLst/>
              <a:ahLst/>
              <a:cxnLst/>
              <a:rect l="0" t="0" r="0" b="0"/>
              <a:pathLst>
                <a:path w="4092" h="1" fill="none" extrusionOk="0">
                  <a:moveTo>
                    <a:pt x="0" y="1"/>
                  </a:moveTo>
                  <a:lnTo>
                    <a:pt x="4092" y="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2" name="Rectangle 1">
            <a:extLst>
              <a:ext uri="{FF2B5EF4-FFF2-40B4-BE49-F238E27FC236}">
                <a16:creationId xmlns:a16="http://schemas.microsoft.com/office/drawing/2014/main" id="{176B3454-B8E8-4977-82B4-A9B15929A8E2}"/>
              </a:ext>
            </a:extLst>
          </p:cNvPr>
          <p:cNvSpPr/>
          <p:nvPr/>
        </p:nvSpPr>
        <p:spPr>
          <a:xfrm>
            <a:off x="1810604" y="3511423"/>
            <a:ext cx="1725152" cy="307777"/>
          </a:xfrm>
          <a:prstGeom prst="rect">
            <a:avLst/>
          </a:prstGeom>
        </p:spPr>
        <p:txBody>
          <a:bodyPr wrap="none">
            <a:spAutoFit/>
          </a:bodyPr>
          <a:lstStyle/>
          <a:p>
            <a:pPr lvl="0"/>
            <a:r>
              <a:rPr lang="en" b="1" dirty="0">
                <a:highlight>
                  <a:srgbClr val="FFCD00"/>
                </a:highlight>
                <a:latin typeface="Lora"/>
                <a:ea typeface="Lora"/>
                <a:cs typeface="Lora"/>
                <a:sym typeface="Lora"/>
              </a:rPr>
              <a:t>Ryan L.H. U  </a:t>
            </a:r>
            <a:r>
              <a:rPr lang="zh-TW" altLang="en-US" b="1" dirty="0">
                <a:highlight>
                  <a:srgbClr val="FFCD00"/>
                </a:highlight>
                <a:latin typeface="Lora"/>
                <a:ea typeface="Lora"/>
                <a:cs typeface="Lora"/>
                <a:sym typeface="Lora"/>
              </a:rPr>
              <a:t>余亮豪</a:t>
            </a:r>
            <a:endParaRPr lang="en-US" altLang="zh-TW" b="1" dirty="0">
              <a:highlight>
                <a:srgbClr val="FFCD00"/>
              </a:highlight>
              <a:latin typeface="Lora"/>
              <a:ea typeface="Lora"/>
              <a:cs typeface="Lora"/>
              <a:sym typeface="Lora"/>
            </a:endParaRPr>
          </a:p>
        </p:txBody>
      </p:sp>
      <p:sp>
        <p:nvSpPr>
          <p:cNvPr id="3" name="Rectangle 2">
            <a:extLst>
              <a:ext uri="{FF2B5EF4-FFF2-40B4-BE49-F238E27FC236}">
                <a16:creationId xmlns:a16="http://schemas.microsoft.com/office/drawing/2014/main" id="{0D84742E-B57A-4621-A50C-86BC21A01FEA}"/>
              </a:ext>
            </a:extLst>
          </p:cNvPr>
          <p:cNvSpPr/>
          <p:nvPr/>
        </p:nvSpPr>
        <p:spPr>
          <a:xfrm>
            <a:off x="1810604" y="3819200"/>
            <a:ext cx="4572000" cy="954107"/>
          </a:xfrm>
          <a:prstGeom prst="rect">
            <a:avLst/>
          </a:prstGeom>
        </p:spPr>
        <p:txBody>
          <a:bodyPr>
            <a:spAutoFit/>
          </a:bodyPr>
          <a:lstStyle/>
          <a:p>
            <a:pPr lvl="0"/>
            <a:r>
              <a:rPr lang="en-US" dirty="0">
                <a:latin typeface="+mj-lt"/>
                <a:ea typeface="Lora"/>
                <a:cs typeface="Lora"/>
                <a:sym typeface="Lora"/>
              </a:rPr>
              <a:t>Associate Professor</a:t>
            </a:r>
            <a:br>
              <a:rPr lang="en-US" dirty="0">
                <a:latin typeface="+mj-lt"/>
                <a:ea typeface="Lora"/>
                <a:cs typeface="Lora"/>
                <a:sym typeface="Lora"/>
              </a:rPr>
            </a:br>
            <a:r>
              <a:rPr lang="en-US" dirty="0">
                <a:latin typeface="+mj-lt"/>
                <a:ea typeface="Lora"/>
                <a:cs typeface="Lora"/>
                <a:sym typeface="Lora"/>
              </a:rPr>
              <a:t>State Key Lab of Internet of Things for Smart City</a:t>
            </a:r>
          </a:p>
          <a:p>
            <a:pPr lvl="0"/>
            <a:r>
              <a:rPr lang="en-US" dirty="0">
                <a:latin typeface="+mj-lt"/>
                <a:ea typeface="Lora"/>
                <a:cs typeface="Lora"/>
                <a:sym typeface="Lora"/>
              </a:rPr>
              <a:t>Department of Computer and Information Science University of Macau</a:t>
            </a:r>
          </a:p>
        </p:txBody>
      </p:sp>
      <p:pic>
        <p:nvPicPr>
          <p:cNvPr id="6" name="Picture 5"/>
          <p:cNvPicPr>
            <a:picLocks noChangeAspect="1"/>
          </p:cNvPicPr>
          <p:nvPr/>
        </p:nvPicPr>
        <p:blipFill>
          <a:blip r:embed="rId3"/>
          <a:stretch>
            <a:fillRect/>
          </a:stretch>
        </p:blipFill>
        <p:spPr>
          <a:xfrm>
            <a:off x="7546642" y="2899663"/>
            <a:ext cx="1600658" cy="153129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9050248" cy="563526"/>
          </a:xfrm>
        </p:spPr>
        <p:txBody>
          <a:bodyPr/>
          <a:lstStyle/>
          <a:p>
            <a:r>
              <a:rPr lang="en-US" sz="2800" u="sng" dirty="0">
                <a:latin typeface="+mj-lt"/>
              </a:rPr>
              <a:t>Presenting your Solution(s) </a:t>
            </a:r>
          </a:p>
        </p:txBody>
      </p:sp>
      <p:sp>
        <p:nvSpPr>
          <p:cNvPr id="7" name="Text Placeholder 5">
            <a:extLst>
              <a:ext uri="{FF2B5EF4-FFF2-40B4-BE49-F238E27FC236}">
                <a16:creationId xmlns:a16="http://schemas.microsoft.com/office/drawing/2014/main" id="{70A04A1C-C0A2-9648-BB20-2798B6E0F8D3}"/>
              </a:ext>
            </a:extLst>
          </p:cNvPr>
          <p:cNvSpPr txBox="1">
            <a:spLocks/>
          </p:cNvSpPr>
          <p:nvPr/>
        </p:nvSpPr>
        <p:spPr>
          <a:xfrm>
            <a:off x="93753" y="563526"/>
            <a:ext cx="8646210" cy="140349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sz="2000" dirty="0">
                <a:latin typeface="+mj-lt"/>
              </a:rPr>
              <a:t>Present your solution(s) in a session of IJCAI 2019</a:t>
            </a:r>
          </a:p>
          <a:p>
            <a:pPr lvl="1">
              <a:buFont typeface="Wingdings" panose="05000000000000000000" pitchFamily="2" charset="2"/>
              <a:buChar char="q"/>
            </a:pPr>
            <a:r>
              <a:rPr lang="en-US" sz="1600" dirty="0">
                <a:latin typeface="+mj-lt"/>
              </a:rPr>
              <a:t>Exhibition Hall in Venetian Macau</a:t>
            </a:r>
          </a:p>
          <a:p>
            <a:pPr>
              <a:buFont typeface="Wingdings" panose="05000000000000000000" pitchFamily="2" charset="2"/>
              <a:buChar char="q"/>
            </a:pPr>
            <a:r>
              <a:rPr lang="en-US" sz="2000" dirty="0">
                <a:latin typeface="+mj-lt"/>
              </a:rPr>
              <a:t>We will invite some international prestigious professors to be the judgers, e.g., </a:t>
            </a:r>
            <a:r>
              <a:rPr lang="en-US" sz="2000" dirty="0" err="1">
                <a:latin typeface="+mj-lt"/>
              </a:rPr>
              <a:t>Zhihua</a:t>
            </a:r>
            <a:r>
              <a:rPr lang="en-US" sz="2000" dirty="0">
                <a:latin typeface="+mj-lt"/>
              </a:rPr>
              <a:t> Zhou </a:t>
            </a:r>
            <a:r>
              <a:rPr lang="zh-TW" altLang="en-US" sz="2000" dirty="0">
                <a:latin typeface="+mj-lt"/>
              </a:rPr>
              <a:t>周志華</a:t>
            </a:r>
            <a:r>
              <a:rPr lang="en-US" altLang="zh-TW" sz="2000" dirty="0">
                <a:latin typeface="+mj-lt"/>
              </a:rPr>
              <a:t> </a:t>
            </a:r>
            <a:r>
              <a:rPr lang="en-US" sz="2000" dirty="0">
                <a:latin typeface="+mj-lt"/>
              </a:rPr>
              <a:t>(NJU), </a:t>
            </a:r>
            <a:r>
              <a:rPr lang="en-US" sz="2000" dirty="0" err="1">
                <a:latin typeface="+mj-lt"/>
              </a:rPr>
              <a:t>Qiang</a:t>
            </a:r>
            <a:r>
              <a:rPr lang="en-US" sz="2000" dirty="0">
                <a:latin typeface="+mj-lt"/>
              </a:rPr>
              <a:t> Yang </a:t>
            </a:r>
            <a:r>
              <a:rPr lang="zh-TW" altLang="en-US" sz="2000" dirty="0">
                <a:latin typeface="+mj-lt"/>
              </a:rPr>
              <a:t>楊強</a:t>
            </a:r>
            <a:r>
              <a:rPr lang="en-US" altLang="zh-TW" sz="2000" dirty="0">
                <a:latin typeface="+mj-lt"/>
              </a:rPr>
              <a:t> </a:t>
            </a:r>
            <a:r>
              <a:rPr lang="en-US" sz="2000" dirty="0">
                <a:latin typeface="+mj-lt"/>
              </a:rPr>
              <a:t>(HKUST and </a:t>
            </a:r>
            <a:r>
              <a:rPr lang="en-US" sz="2000" dirty="0" err="1">
                <a:latin typeface="+mj-lt"/>
              </a:rPr>
              <a:t>WeBank</a:t>
            </a:r>
            <a:r>
              <a:rPr lang="en-US" sz="2000" dirty="0">
                <a:latin typeface="+mj-lt"/>
              </a:rPr>
              <a:t>)</a:t>
            </a:r>
          </a:p>
        </p:txBody>
      </p:sp>
      <p:pic>
        <p:nvPicPr>
          <p:cNvPr id="4" name="Picture 3">
            <a:extLst>
              <a:ext uri="{FF2B5EF4-FFF2-40B4-BE49-F238E27FC236}">
                <a16:creationId xmlns:a16="http://schemas.microsoft.com/office/drawing/2014/main" id="{4FA552BD-3DF7-164C-9717-DB564E53346F}"/>
              </a:ext>
            </a:extLst>
          </p:cNvPr>
          <p:cNvPicPr>
            <a:picLocks noChangeAspect="1"/>
          </p:cNvPicPr>
          <p:nvPr/>
        </p:nvPicPr>
        <p:blipFill>
          <a:blip r:embed="rId2"/>
          <a:stretch>
            <a:fillRect/>
          </a:stretch>
        </p:blipFill>
        <p:spPr>
          <a:xfrm>
            <a:off x="2778874" y="2571750"/>
            <a:ext cx="3492500" cy="2324100"/>
          </a:xfrm>
          <a:prstGeom prst="rect">
            <a:avLst/>
          </a:prstGeom>
        </p:spPr>
      </p:pic>
    </p:spTree>
    <p:extLst>
      <p:ext uri="{BB962C8B-B14F-4D97-AF65-F5344CB8AC3E}">
        <p14:creationId xmlns:p14="http://schemas.microsoft.com/office/powerpoint/2010/main" val="1375049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2022225" y="1371601"/>
            <a:ext cx="5987800" cy="1481722"/>
          </a:xfrm>
          <a:prstGeom prst="rect">
            <a:avLst/>
          </a:prstGeom>
        </p:spPr>
        <p:txBody>
          <a:bodyPr lIns="91425" tIns="91425" rIns="91425" bIns="91425" anchor="b" anchorCtr="0">
            <a:noAutofit/>
          </a:bodyPr>
          <a:lstStyle/>
          <a:p>
            <a:pPr lvl="0"/>
            <a:r>
              <a:rPr lang="en-US" dirty="0">
                <a:latin typeface="+mj-lt"/>
              </a:rPr>
              <a:t>Evaluation System</a:t>
            </a:r>
            <a:endParaRPr lang="en" dirty="0">
              <a:latin typeface="+mj-lt"/>
            </a:endParaRPr>
          </a:p>
        </p:txBody>
      </p:sp>
      <p:sp>
        <p:nvSpPr>
          <p:cNvPr id="100" name="Shape 100"/>
          <p:cNvSpPr txBox="1">
            <a:spLocks noGrp="1"/>
          </p:cNvSpPr>
          <p:nvPr>
            <p:ph type="subTitle" idx="1"/>
          </p:nvPr>
        </p:nvSpPr>
        <p:spPr>
          <a:xfrm>
            <a:off x="2022300" y="2815923"/>
            <a:ext cx="5591400" cy="784799"/>
          </a:xfrm>
          <a:prstGeom prst="rect">
            <a:avLst/>
          </a:prstGeom>
        </p:spPr>
        <p:txBody>
          <a:bodyPr lIns="91425" tIns="91425" rIns="91425" bIns="91425" anchor="t" anchorCtr="0">
            <a:noAutofit/>
          </a:bodyPr>
          <a:lstStyle/>
          <a:p>
            <a:pPr lvl="0" rtl="0">
              <a:spcBef>
                <a:spcPts val="0"/>
              </a:spcBef>
              <a:buNone/>
            </a:pPr>
            <a:r>
              <a:rPr lang="en-HK" dirty="0" err="1">
                <a:latin typeface="+mj-lt"/>
              </a:rPr>
              <a:t>EvalAI</a:t>
            </a:r>
            <a:r>
              <a:rPr lang="en-HK" dirty="0">
                <a:latin typeface="+mj-lt"/>
              </a:rPr>
              <a:t> hosted on </a:t>
            </a:r>
            <a:r>
              <a:rPr lang="en-HK" dirty="0" err="1">
                <a:latin typeface="+mj-lt"/>
              </a:rPr>
              <a:t>AlibabaCloud</a:t>
            </a:r>
            <a:endParaRPr lang="en" dirty="0">
              <a:latin typeface="+mj-lt"/>
            </a:endParaRPr>
          </a:p>
        </p:txBody>
      </p:sp>
      <p:sp>
        <p:nvSpPr>
          <p:cNvPr id="101" name="Shape 101"/>
          <p:cNvSpPr txBox="1"/>
          <p:nvPr/>
        </p:nvSpPr>
        <p:spPr>
          <a:xfrm>
            <a:off x="1133975" y="2291150"/>
            <a:ext cx="543899" cy="562199"/>
          </a:xfrm>
          <a:prstGeom prst="rect">
            <a:avLst/>
          </a:prstGeom>
          <a:noFill/>
          <a:ln>
            <a:noFill/>
          </a:ln>
        </p:spPr>
        <p:txBody>
          <a:bodyPr lIns="91425" tIns="91425" rIns="91425" bIns="91425" anchor="ctr" anchorCtr="0">
            <a:noAutofit/>
          </a:bodyPr>
          <a:lstStyle/>
          <a:p>
            <a:pPr lvl="0" algn="ctr">
              <a:spcBef>
                <a:spcPts val="0"/>
              </a:spcBef>
              <a:buNone/>
            </a:pPr>
            <a:r>
              <a:rPr lang="en" sz="2400" dirty="0">
                <a:solidFill>
                  <a:schemeClr val="dk1"/>
                </a:solidFill>
                <a:latin typeface="+mj-lt"/>
                <a:ea typeface="Lora"/>
                <a:cs typeface="Lora"/>
                <a:sym typeface="Lora"/>
              </a:rPr>
              <a:t>5</a:t>
            </a:r>
          </a:p>
        </p:txBody>
      </p:sp>
    </p:spTree>
    <p:extLst>
      <p:ext uri="{BB962C8B-B14F-4D97-AF65-F5344CB8AC3E}">
        <p14:creationId xmlns:p14="http://schemas.microsoft.com/office/powerpoint/2010/main" val="573384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790928-B813-734E-91FF-65945369CC80}"/>
              </a:ext>
            </a:extLst>
          </p:cNvPr>
          <p:cNvPicPr>
            <a:picLocks noChangeAspect="1"/>
          </p:cNvPicPr>
          <p:nvPr/>
        </p:nvPicPr>
        <p:blipFill>
          <a:blip r:embed="rId2"/>
          <a:stretch>
            <a:fillRect/>
          </a:stretch>
        </p:blipFill>
        <p:spPr>
          <a:xfrm>
            <a:off x="0" y="1377582"/>
            <a:ext cx="9144000" cy="2856168"/>
          </a:xfrm>
          <a:prstGeom prst="rect">
            <a:avLst/>
          </a:prstGeom>
        </p:spPr>
      </p:pic>
      <p:sp>
        <p:nvSpPr>
          <p:cNvPr id="8" name="Title 1">
            <a:extLst>
              <a:ext uri="{FF2B5EF4-FFF2-40B4-BE49-F238E27FC236}">
                <a16:creationId xmlns:a16="http://schemas.microsoft.com/office/drawing/2014/main" id="{4E24B2A8-1931-0745-A4D6-0209FA883116}"/>
              </a:ext>
            </a:extLst>
          </p:cNvPr>
          <p:cNvSpPr txBox="1">
            <a:spLocks/>
          </p:cNvSpPr>
          <p:nvPr/>
        </p:nvSpPr>
        <p:spPr>
          <a:xfrm>
            <a:off x="0" y="0"/>
            <a:ext cx="7668000" cy="436562"/>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Font typeface="Lora"/>
              <a:buNone/>
              <a:defRPr sz="2000" b="1" i="0" u="none" strike="noStrike" cap="none">
                <a:solidFill>
                  <a:srgbClr val="000000"/>
                </a:solidFill>
                <a:latin typeface="Lora"/>
                <a:ea typeface="Lora"/>
                <a:cs typeface="Lora"/>
                <a:sym typeface="Lora"/>
              </a:defRPr>
            </a:lvl1pPr>
            <a:lvl2pPr lvl="1">
              <a:spcBef>
                <a:spcPts val="0"/>
              </a:spcBef>
              <a:buSzPct val="100000"/>
              <a:buFont typeface="Lora"/>
              <a:buNone/>
              <a:defRPr sz="2000" b="1">
                <a:latin typeface="Lora"/>
                <a:ea typeface="Lora"/>
                <a:cs typeface="Lora"/>
                <a:sym typeface="Lora"/>
              </a:defRPr>
            </a:lvl2pPr>
            <a:lvl3pPr lvl="2">
              <a:spcBef>
                <a:spcPts val="0"/>
              </a:spcBef>
              <a:buSzPct val="100000"/>
              <a:buFont typeface="Lora"/>
              <a:buNone/>
              <a:defRPr sz="2000" b="1">
                <a:latin typeface="Lora"/>
                <a:ea typeface="Lora"/>
                <a:cs typeface="Lora"/>
                <a:sym typeface="Lora"/>
              </a:defRPr>
            </a:lvl3pPr>
            <a:lvl4pPr lvl="3">
              <a:spcBef>
                <a:spcPts val="0"/>
              </a:spcBef>
              <a:buSzPct val="100000"/>
              <a:buFont typeface="Lora"/>
              <a:buNone/>
              <a:defRPr sz="2000" b="1">
                <a:latin typeface="Lora"/>
                <a:ea typeface="Lora"/>
                <a:cs typeface="Lora"/>
                <a:sym typeface="Lora"/>
              </a:defRPr>
            </a:lvl4pPr>
            <a:lvl5pPr lvl="4">
              <a:spcBef>
                <a:spcPts val="0"/>
              </a:spcBef>
              <a:buSzPct val="100000"/>
              <a:buFont typeface="Lora"/>
              <a:buNone/>
              <a:defRPr sz="2000" b="1">
                <a:latin typeface="Lora"/>
                <a:ea typeface="Lora"/>
                <a:cs typeface="Lora"/>
                <a:sym typeface="Lora"/>
              </a:defRPr>
            </a:lvl5pPr>
            <a:lvl6pPr lvl="5">
              <a:spcBef>
                <a:spcPts val="0"/>
              </a:spcBef>
              <a:buSzPct val="100000"/>
              <a:buFont typeface="Lora"/>
              <a:buNone/>
              <a:defRPr sz="2000" b="1">
                <a:latin typeface="Lora"/>
                <a:ea typeface="Lora"/>
                <a:cs typeface="Lora"/>
                <a:sym typeface="Lora"/>
              </a:defRPr>
            </a:lvl6pPr>
            <a:lvl7pPr lvl="6">
              <a:spcBef>
                <a:spcPts val="0"/>
              </a:spcBef>
              <a:buSzPct val="100000"/>
              <a:buFont typeface="Lora"/>
              <a:buNone/>
              <a:defRPr sz="2000" b="1">
                <a:latin typeface="Lora"/>
                <a:ea typeface="Lora"/>
                <a:cs typeface="Lora"/>
                <a:sym typeface="Lora"/>
              </a:defRPr>
            </a:lvl7pPr>
            <a:lvl8pPr lvl="7">
              <a:spcBef>
                <a:spcPts val="0"/>
              </a:spcBef>
              <a:buSzPct val="100000"/>
              <a:buFont typeface="Lora"/>
              <a:buNone/>
              <a:defRPr sz="2000" b="1">
                <a:latin typeface="Lora"/>
                <a:ea typeface="Lora"/>
                <a:cs typeface="Lora"/>
                <a:sym typeface="Lora"/>
              </a:defRPr>
            </a:lvl8pPr>
            <a:lvl9pPr lvl="8">
              <a:spcBef>
                <a:spcPts val="0"/>
              </a:spcBef>
              <a:buSzPct val="100000"/>
              <a:buFont typeface="Lora"/>
              <a:buNone/>
              <a:defRPr sz="2000" b="1">
                <a:latin typeface="Lora"/>
                <a:ea typeface="Lora"/>
                <a:cs typeface="Lora"/>
                <a:sym typeface="Lora"/>
              </a:defRPr>
            </a:lvl9pPr>
          </a:lstStyle>
          <a:p>
            <a:r>
              <a:rPr lang="en-US" sz="2400" u="sng" dirty="0">
                <a:latin typeface="+mj-lt"/>
              </a:rPr>
              <a:t>Evaluation System</a:t>
            </a:r>
            <a:endParaRPr lang="en-HK" sz="2400" u="sng" dirty="0">
              <a:latin typeface="+mj-lt"/>
            </a:endParaRPr>
          </a:p>
        </p:txBody>
      </p:sp>
      <p:sp>
        <p:nvSpPr>
          <p:cNvPr id="9" name="Text Placeholder 5">
            <a:extLst>
              <a:ext uri="{FF2B5EF4-FFF2-40B4-BE49-F238E27FC236}">
                <a16:creationId xmlns:a16="http://schemas.microsoft.com/office/drawing/2014/main" id="{4C4A05E8-74F4-4F45-89BC-B7D212F04114}"/>
              </a:ext>
            </a:extLst>
          </p:cNvPr>
          <p:cNvSpPr txBox="1">
            <a:spLocks/>
          </p:cNvSpPr>
          <p:nvPr/>
        </p:nvSpPr>
        <p:spPr>
          <a:xfrm>
            <a:off x="93751" y="436562"/>
            <a:ext cx="8881421" cy="85883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sz="2000" dirty="0">
                <a:hlinkClick r:id="rId3"/>
              </a:rPr>
              <a:t>http://47.244.204.238:8888/</a:t>
            </a:r>
            <a:endParaRPr lang="en-US" sz="2000" dirty="0">
              <a:latin typeface="+mj-lt"/>
            </a:endParaRPr>
          </a:p>
        </p:txBody>
      </p:sp>
      <p:pic>
        <p:nvPicPr>
          <p:cNvPr id="10" name="Picture 9">
            <a:extLst>
              <a:ext uri="{FF2B5EF4-FFF2-40B4-BE49-F238E27FC236}">
                <a16:creationId xmlns:a16="http://schemas.microsoft.com/office/drawing/2014/main" id="{DBBC1E3B-DC86-EF47-B51D-7A4443C07AF0}"/>
              </a:ext>
            </a:extLst>
          </p:cNvPr>
          <p:cNvPicPr>
            <a:picLocks noChangeAspect="1"/>
          </p:cNvPicPr>
          <p:nvPr/>
        </p:nvPicPr>
        <p:blipFill>
          <a:blip r:embed="rId4"/>
          <a:stretch>
            <a:fillRect/>
          </a:stretch>
        </p:blipFill>
        <p:spPr>
          <a:xfrm>
            <a:off x="4871041" y="-3211"/>
            <a:ext cx="2679405" cy="2679405"/>
          </a:xfrm>
          <a:prstGeom prst="rect">
            <a:avLst/>
          </a:prstGeom>
        </p:spPr>
      </p:pic>
    </p:spTree>
    <p:extLst>
      <p:ext uri="{BB962C8B-B14F-4D97-AF65-F5344CB8AC3E}">
        <p14:creationId xmlns:p14="http://schemas.microsoft.com/office/powerpoint/2010/main" val="859307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9770" y="3171664"/>
            <a:ext cx="2481770" cy="253916"/>
          </a:xfrm>
          <a:prstGeom prst="rect">
            <a:avLst/>
          </a:prstGeom>
          <a:noFill/>
        </p:spPr>
        <p:txBody>
          <a:bodyPr wrap="none" rtlCol="0">
            <a:spAutoFit/>
          </a:bodyPr>
          <a:lstStyle/>
          <a:p>
            <a:r>
              <a:rPr lang="en-US" sz="1050" dirty="0"/>
              <a:t>Step 6. Showing locational information</a:t>
            </a:r>
          </a:p>
        </p:txBody>
      </p:sp>
      <p:pic>
        <p:nvPicPr>
          <p:cNvPr id="3" name="Picture 2">
            <a:extLst>
              <a:ext uri="{FF2B5EF4-FFF2-40B4-BE49-F238E27FC236}">
                <a16:creationId xmlns:a16="http://schemas.microsoft.com/office/drawing/2014/main" id="{45BA31B9-3CDF-1443-98A2-8E72B09E299C}"/>
              </a:ext>
            </a:extLst>
          </p:cNvPr>
          <p:cNvPicPr>
            <a:picLocks noChangeAspect="1"/>
          </p:cNvPicPr>
          <p:nvPr/>
        </p:nvPicPr>
        <p:blipFill>
          <a:blip r:embed="rId2"/>
          <a:stretch>
            <a:fillRect/>
          </a:stretch>
        </p:blipFill>
        <p:spPr>
          <a:xfrm>
            <a:off x="872289" y="0"/>
            <a:ext cx="7399421" cy="5143500"/>
          </a:xfrm>
          <a:prstGeom prst="rect">
            <a:avLst/>
          </a:prstGeom>
        </p:spPr>
      </p:pic>
    </p:spTree>
    <p:extLst>
      <p:ext uri="{BB962C8B-B14F-4D97-AF65-F5344CB8AC3E}">
        <p14:creationId xmlns:p14="http://schemas.microsoft.com/office/powerpoint/2010/main" val="4258096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9050248" cy="563526"/>
          </a:xfrm>
        </p:spPr>
        <p:txBody>
          <a:bodyPr/>
          <a:lstStyle/>
          <a:p>
            <a:r>
              <a:rPr lang="en-US" sz="2800" u="sng" dirty="0">
                <a:latin typeface="+mj-lt"/>
              </a:rPr>
              <a:t>Multi-Stage Evaluation</a:t>
            </a:r>
          </a:p>
        </p:txBody>
      </p:sp>
      <p:sp>
        <p:nvSpPr>
          <p:cNvPr id="7" name="Text Placeholder 5">
            <a:extLst>
              <a:ext uri="{FF2B5EF4-FFF2-40B4-BE49-F238E27FC236}">
                <a16:creationId xmlns:a16="http://schemas.microsoft.com/office/drawing/2014/main" id="{70A04A1C-C0A2-9648-BB20-2798B6E0F8D3}"/>
              </a:ext>
            </a:extLst>
          </p:cNvPr>
          <p:cNvSpPr txBox="1">
            <a:spLocks/>
          </p:cNvSpPr>
          <p:nvPr/>
        </p:nvSpPr>
        <p:spPr>
          <a:xfrm>
            <a:off x="93753" y="563526"/>
            <a:ext cx="8646210" cy="140349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sz="2000" dirty="0">
                <a:latin typeface="+mj-lt"/>
              </a:rPr>
              <a:t>We will offer several testing stages for your preparation</a:t>
            </a:r>
          </a:p>
          <a:p>
            <a:pPr lvl="1">
              <a:buFont typeface="Wingdings" panose="05000000000000000000" pitchFamily="2" charset="2"/>
              <a:buChar char="q"/>
            </a:pPr>
            <a:r>
              <a:rPr lang="en-US" sz="1600" dirty="0">
                <a:latin typeface="+mj-lt"/>
              </a:rPr>
              <a:t>At each round of testing stages, we will offer a new set of labelled photos for your model learning</a:t>
            </a:r>
          </a:p>
          <a:p>
            <a:pPr>
              <a:buFont typeface="Wingdings" panose="05000000000000000000" pitchFamily="2" charset="2"/>
              <a:buChar char="q"/>
            </a:pPr>
            <a:r>
              <a:rPr lang="en-US" sz="2000" dirty="0">
                <a:latin typeface="+mj-lt"/>
              </a:rPr>
              <a:t>The final round will start in Mid of July </a:t>
            </a:r>
          </a:p>
        </p:txBody>
      </p:sp>
      <p:pic>
        <p:nvPicPr>
          <p:cNvPr id="3" name="Picture 2">
            <a:extLst>
              <a:ext uri="{FF2B5EF4-FFF2-40B4-BE49-F238E27FC236}">
                <a16:creationId xmlns:a16="http://schemas.microsoft.com/office/drawing/2014/main" id="{E72D6866-6FBA-AB4A-A4CF-A1FB57A4D2A7}"/>
              </a:ext>
            </a:extLst>
          </p:cNvPr>
          <p:cNvPicPr>
            <a:picLocks noChangeAspect="1"/>
          </p:cNvPicPr>
          <p:nvPr/>
        </p:nvPicPr>
        <p:blipFill>
          <a:blip r:embed="rId2"/>
          <a:stretch>
            <a:fillRect/>
          </a:stretch>
        </p:blipFill>
        <p:spPr>
          <a:xfrm>
            <a:off x="883832" y="2571750"/>
            <a:ext cx="830669" cy="830669"/>
          </a:xfrm>
          <a:prstGeom prst="rect">
            <a:avLst/>
          </a:prstGeom>
        </p:spPr>
      </p:pic>
      <p:pic>
        <p:nvPicPr>
          <p:cNvPr id="6" name="Picture 5">
            <a:extLst>
              <a:ext uri="{FF2B5EF4-FFF2-40B4-BE49-F238E27FC236}">
                <a16:creationId xmlns:a16="http://schemas.microsoft.com/office/drawing/2014/main" id="{BA976676-458F-FC46-8D05-9EAB4B0F2507}"/>
              </a:ext>
            </a:extLst>
          </p:cNvPr>
          <p:cNvPicPr>
            <a:picLocks noChangeAspect="1"/>
          </p:cNvPicPr>
          <p:nvPr/>
        </p:nvPicPr>
        <p:blipFill>
          <a:blip r:embed="rId2"/>
          <a:stretch>
            <a:fillRect/>
          </a:stretch>
        </p:blipFill>
        <p:spPr>
          <a:xfrm>
            <a:off x="2056958" y="2345809"/>
            <a:ext cx="1281665" cy="1281665"/>
          </a:xfrm>
          <a:prstGeom prst="rect">
            <a:avLst/>
          </a:prstGeom>
        </p:spPr>
      </p:pic>
      <p:pic>
        <p:nvPicPr>
          <p:cNvPr id="11" name="Picture 10">
            <a:extLst>
              <a:ext uri="{FF2B5EF4-FFF2-40B4-BE49-F238E27FC236}">
                <a16:creationId xmlns:a16="http://schemas.microsoft.com/office/drawing/2014/main" id="{A7A0CC7F-FF62-2E40-9880-8A6753E37132}"/>
              </a:ext>
            </a:extLst>
          </p:cNvPr>
          <p:cNvPicPr>
            <a:picLocks noChangeAspect="1"/>
          </p:cNvPicPr>
          <p:nvPr/>
        </p:nvPicPr>
        <p:blipFill>
          <a:blip r:embed="rId2"/>
          <a:stretch>
            <a:fillRect/>
          </a:stretch>
        </p:blipFill>
        <p:spPr>
          <a:xfrm>
            <a:off x="3519736" y="2089519"/>
            <a:ext cx="1794243" cy="1794243"/>
          </a:xfrm>
          <a:prstGeom prst="rect">
            <a:avLst/>
          </a:prstGeom>
        </p:spPr>
      </p:pic>
      <p:pic>
        <p:nvPicPr>
          <p:cNvPr id="13" name="Picture 12">
            <a:extLst>
              <a:ext uri="{FF2B5EF4-FFF2-40B4-BE49-F238E27FC236}">
                <a16:creationId xmlns:a16="http://schemas.microsoft.com/office/drawing/2014/main" id="{7FF1E362-C02B-D248-B3B0-81A64977E2EB}"/>
              </a:ext>
            </a:extLst>
          </p:cNvPr>
          <p:cNvPicPr>
            <a:picLocks noChangeAspect="1"/>
          </p:cNvPicPr>
          <p:nvPr/>
        </p:nvPicPr>
        <p:blipFill>
          <a:blip r:embed="rId2"/>
          <a:stretch>
            <a:fillRect/>
          </a:stretch>
        </p:blipFill>
        <p:spPr>
          <a:xfrm>
            <a:off x="5495092" y="1677865"/>
            <a:ext cx="2617550" cy="2617550"/>
          </a:xfrm>
          <a:prstGeom prst="rect">
            <a:avLst/>
          </a:prstGeom>
        </p:spPr>
      </p:pic>
      <p:sp>
        <p:nvSpPr>
          <p:cNvPr id="5" name="Rectangle 4">
            <a:extLst>
              <a:ext uri="{FF2B5EF4-FFF2-40B4-BE49-F238E27FC236}">
                <a16:creationId xmlns:a16="http://schemas.microsoft.com/office/drawing/2014/main" id="{7E5C5B79-9691-6C48-A001-D02B0DDCF29F}"/>
              </a:ext>
            </a:extLst>
          </p:cNvPr>
          <p:cNvSpPr/>
          <p:nvPr/>
        </p:nvSpPr>
        <p:spPr>
          <a:xfrm>
            <a:off x="444310" y="3400205"/>
            <a:ext cx="1441420" cy="307777"/>
          </a:xfrm>
          <a:prstGeom prst="rect">
            <a:avLst/>
          </a:prstGeom>
        </p:spPr>
        <p:txBody>
          <a:bodyPr wrap="none">
            <a:spAutoFit/>
          </a:bodyPr>
          <a:lstStyle/>
          <a:p>
            <a:r>
              <a:rPr lang="en-US" dirty="0"/>
              <a:t>1</a:t>
            </a:r>
            <a:r>
              <a:rPr lang="en-US" baseline="30000" dirty="0"/>
              <a:t>st</a:t>
            </a:r>
            <a:r>
              <a:rPr lang="en-US" dirty="0"/>
              <a:t> testing stage</a:t>
            </a:r>
          </a:p>
        </p:txBody>
      </p:sp>
      <p:sp>
        <p:nvSpPr>
          <p:cNvPr id="14" name="Rectangle 13">
            <a:extLst>
              <a:ext uri="{FF2B5EF4-FFF2-40B4-BE49-F238E27FC236}">
                <a16:creationId xmlns:a16="http://schemas.microsoft.com/office/drawing/2014/main" id="{D88AC18D-F795-6041-9954-C18FC563501C}"/>
              </a:ext>
            </a:extLst>
          </p:cNvPr>
          <p:cNvSpPr/>
          <p:nvPr/>
        </p:nvSpPr>
        <p:spPr>
          <a:xfrm>
            <a:off x="1987760" y="3560898"/>
            <a:ext cx="1532792" cy="307777"/>
          </a:xfrm>
          <a:prstGeom prst="rect">
            <a:avLst/>
          </a:prstGeom>
        </p:spPr>
        <p:txBody>
          <a:bodyPr wrap="none">
            <a:spAutoFit/>
          </a:bodyPr>
          <a:lstStyle/>
          <a:p>
            <a:r>
              <a:rPr lang="en-US" dirty="0"/>
              <a:t>2</a:t>
            </a:r>
            <a:r>
              <a:rPr lang="en-US" baseline="30000" dirty="0"/>
              <a:t>nd</a:t>
            </a:r>
            <a:r>
              <a:rPr lang="en-US" dirty="0"/>
              <a:t> testing stage</a:t>
            </a:r>
          </a:p>
        </p:txBody>
      </p:sp>
      <p:sp>
        <p:nvSpPr>
          <p:cNvPr id="16" name="Rectangle 15">
            <a:extLst>
              <a:ext uri="{FF2B5EF4-FFF2-40B4-BE49-F238E27FC236}">
                <a16:creationId xmlns:a16="http://schemas.microsoft.com/office/drawing/2014/main" id="{E8344E14-4A4D-1E43-B8DD-91895F582CAE}"/>
              </a:ext>
            </a:extLst>
          </p:cNvPr>
          <p:cNvSpPr/>
          <p:nvPr/>
        </p:nvSpPr>
        <p:spPr>
          <a:xfrm>
            <a:off x="3650461" y="3802026"/>
            <a:ext cx="1455848" cy="307777"/>
          </a:xfrm>
          <a:prstGeom prst="rect">
            <a:avLst/>
          </a:prstGeom>
        </p:spPr>
        <p:txBody>
          <a:bodyPr wrap="none">
            <a:spAutoFit/>
          </a:bodyPr>
          <a:lstStyle/>
          <a:p>
            <a:r>
              <a:rPr lang="en-US" dirty="0"/>
              <a:t>3</a:t>
            </a:r>
            <a:r>
              <a:rPr lang="en-US" baseline="30000" dirty="0"/>
              <a:t>rd</a:t>
            </a:r>
            <a:r>
              <a:rPr lang="en-US" dirty="0"/>
              <a:t> testing stage</a:t>
            </a:r>
          </a:p>
        </p:txBody>
      </p:sp>
      <p:sp>
        <p:nvSpPr>
          <p:cNvPr id="18" name="Rectangle 17">
            <a:extLst>
              <a:ext uri="{FF2B5EF4-FFF2-40B4-BE49-F238E27FC236}">
                <a16:creationId xmlns:a16="http://schemas.microsoft.com/office/drawing/2014/main" id="{BEFD9AD0-8F97-E143-97A2-D58EC48500E5}"/>
              </a:ext>
            </a:extLst>
          </p:cNvPr>
          <p:cNvSpPr/>
          <p:nvPr/>
        </p:nvSpPr>
        <p:spPr>
          <a:xfrm>
            <a:off x="6258685" y="4141526"/>
            <a:ext cx="1090363" cy="307777"/>
          </a:xfrm>
          <a:prstGeom prst="rect">
            <a:avLst/>
          </a:prstGeom>
        </p:spPr>
        <p:txBody>
          <a:bodyPr wrap="none">
            <a:spAutoFit/>
          </a:bodyPr>
          <a:lstStyle/>
          <a:p>
            <a:r>
              <a:rPr lang="en-US" dirty="0"/>
              <a:t>Final Stage</a:t>
            </a:r>
          </a:p>
        </p:txBody>
      </p:sp>
    </p:spTree>
    <p:extLst>
      <p:ext uri="{BB962C8B-B14F-4D97-AF65-F5344CB8AC3E}">
        <p14:creationId xmlns:p14="http://schemas.microsoft.com/office/powerpoint/2010/main" val="317449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2022225" y="1371601"/>
            <a:ext cx="5987800" cy="1481722"/>
          </a:xfrm>
          <a:prstGeom prst="rect">
            <a:avLst/>
          </a:prstGeom>
        </p:spPr>
        <p:txBody>
          <a:bodyPr lIns="91425" tIns="91425" rIns="91425" bIns="91425" anchor="b" anchorCtr="0">
            <a:noAutofit/>
          </a:bodyPr>
          <a:lstStyle/>
          <a:p>
            <a:pPr lvl="0"/>
            <a:r>
              <a:rPr lang="en-US" dirty="0">
                <a:latin typeface="+mj-lt"/>
              </a:rPr>
              <a:t>Prizes</a:t>
            </a:r>
            <a:endParaRPr lang="en" dirty="0">
              <a:latin typeface="+mj-lt"/>
            </a:endParaRPr>
          </a:p>
        </p:txBody>
      </p:sp>
      <p:sp>
        <p:nvSpPr>
          <p:cNvPr id="100" name="Shape 100"/>
          <p:cNvSpPr txBox="1">
            <a:spLocks noGrp="1"/>
          </p:cNvSpPr>
          <p:nvPr>
            <p:ph type="subTitle" idx="1"/>
          </p:nvPr>
        </p:nvSpPr>
        <p:spPr>
          <a:xfrm>
            <a:off x="2022300" y="2815923"/>
            <a:ext cx="5591400" cy="784799"/>
          </a:xfrm>
          <a:prstGeom prst="rect">
            <a:avLst/>
          </a:prstGeom>
        </p:spPr>
        <p:txBody>
          <a:bodyPr lIns="91425" tIns="91425" rIns="91425" bIns="91425" anchor="t" anchorCtr="0">
            <a:noAutofit/>
          </a:bodyPr>
          <a:lstStyle/>
          <a:p>
            <a:pPr lvl="0" rtl="0">
              <a:spcBef>
                <a:spcPts val="0"/>
              </a:spcBef>
              <a:buNone/>
            </a:pPr>
            <a:r>
              <a:rPr lang="en-HK" dirty="0">
                <a:latin typeface="+mj-lt"/>
              </a:rPr>
              <a:t>Prepare well and win the challenge</a:t>
            </a:r>
            <a:endParaRPr lang="en" dirty="0">
              <a:latin typeface="+mj-lt"/>
            </a:endParaRPr>
          </a:p>
        </p:txBody>
      </p:sp>
      <p:sp>
        <p:nvSpPr>
          <p:cNvPr id="101" name="Shape 101"/>
          <p:cNvSpPr txBox="1"/>
          <p:nvPr/>
        </p:nvSpPr>
        <p:spPr>
          <a:xfrm>
            <a:off x="1133975" y="2291150"/>
            <a:ext cx="543899" cy="562199"/>
          </a:xfrm>
          <a:prstGeom prst="rect">
            <a:avLst/>
          </a:prstGeom>
          <a:noFill/>
          <a:ln>
            <a:noFill/>
          </a:ln>
        </p:spPr>
        <p:txBody>
          <a:bodyPr lIns="91425" tIns="91425" rIns="91425" bIns="91425" anchor="ctr" anchorCtr="0">
            <a:noAutofit/>
          </a:bodyPr>
          <a:lstStyle/>
          <a:p>
            <a:pPr lvl="0" algn="ctr">
              <a:spcBef>
                <a:spcPts val="0"/>
              </a:spcBef>
              <a:buNone/>
            </a:pPr>
            <a:r>
              <a:rPr lang="en" sz="2400" dirty="0">
                <a:solidFill>
                  <a:schemeClr val="dk1"/>
                </a:solidFill>
                <a:latin typeface="+mj-lt"/>
                <a:ea typeface="Lora"/>
                <a:cs typeface="Lora"/>
                <a:sym typeface="Lora"/>
              </a:rPr>
              <a:t>6</a:t>
            </a:r>
          </a:p>
        </p:txBody>
      </p:sp>
    </p:spTree>
    <p:extLst>
      <p:ext uri="{BB962C8B-B14F-4D97-AF65-F5344CB8AC3E}">
        <p14:creationId xmlns:p14="http://schemas.microsoft.com/office/powerpoint/2010/main" val="1317517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5846400" cy="436562"/>
          </a:xfrm>
        </p:spPr>
        <p:txBody>
          <a:bodyPr/>
          <a:lstStyle/>
          <a:p>
            <a:r>
              <a:rPr lang="en-US" sz="2400" u="sng" dirty="0">
                <a:latin typeface="+mj-lt"/>
              </a:rPr>
              <a:t>Accuracy Awards</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282479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dirty="0">
                <a:latin typeface="+mj-lt"/>
              </a:rPr>
              <a:t>Try your best to improve the accuracy of your solution(s)</a:t>
            </a:r>
          </a:p>
          <a:p>
            <a:pPr>
              <a:buFont typeface="Wingdings" panose="05000000000000000000" pitchFamily="2" charset="2"/>
              <a:buChar char="q"/>
            </a:pPr>
            <a:endParaRPr lang="en-US" dirty="0">
              <a:latin typeface="+mj-lt"/>
            </a:endParaRPr>
          </a:p>
        </p:txBody>
      </p:sp>
      <p:pic>
        <p:nvPicPr>
          <p:cNvPr id="3" name="Picture 2">
            <a:extLst>
              <a:ext uri="{FF2B5EF4-FFF2-40B4-BE49-F238E27FC236}">
                <a16:creationId xmlns:a16="http://schemas.microsoft.com/office/drawing/2014/main" id="{DB6AFFB7-D8FE-934D-BE35-7C24A3C828B4}"/>
              </a:ext>
            </a:extLst>
          </p:cNvPr>
          <p:cNvPicPr>
            <a:picLocks noChangeAspect="1"/>
          </p:cNvPicPr>
          <p:nvPr/>
        </p:nvPicPr>
        <p:blipFill>
          <a:blip r:embed="rId2"/>
          <a:stretch>
            <a:fillRect/>
          </a:stretch>
        </p:blipFill>
        <p:spPr>
          <a:xfrm>
            <a:off x="0" y="915656"/>
            <a:ext cx="9144000" cy="4350058"/>
          </a:xfrm>
          <a:prstGeom prst="rect">
            <a:avLst/>
          </a:prstGeom>
        </p:spPr>
      </p:pic>
    </p:spTree>
    <p:extLst>
      <p:ext uri="{BB962C8B-B14F-4D97-AF65-F5344CB8AC3E}">
        <p14:creationId xmlns:p14="http://schemas.microsoft.com/office/powerpoint/2010/main" val="3875695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5846400" cy="436562"/>
          </a:xfrm>
        </p:spPr>
        <p:txBody>
          <a:bodyPr/>
          <a:lstStyle/>
          <a:p>
            <a:r>
              <a:rPr lang="en-US" sz="2400" u="sng" dirty="0">
                <a:latin typeface="+mj-lt"/>
              </a:rPr>
              <a:t>Innovation Awards</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282479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dirty="0">
                <a:latin typeface="+mj-lt"/>
              </a:rPr>
              <a:t>The innovation level is judged by the presentation on IJCAI 2019</a:t>
            </a:r>
          </a:p>
          <a:p>
            <a:pPr>
              <a:buFont typeface="Wingdings" panose="05000000000000000000" pitchFamily="2" charset="2"/>
              <a:buChar char="q"/>
            </a:pPr>
            <a:r>
              <a:rPr lang="en-US" dirty="0">
                <a:latin typeface="+mj-lt"/>
              </a:rPr>
              <a:t>We will invite international and local AI expertise to </a:t>
            </a:r>
          </a:p>
          <a:p>
            <a:pPr lvl="1">
              <a:buFont typeface="Wingdings" panose="05000000000000000000" pitchFamily="2" charset="2"/>
              <a:buChar char="q"/>
            </a:pPr>
            <a:r>
              <a:rPr lang="en-US" dirty="0">
                <a:latin typeface="+mj-lt"/>
              </a:rPr>
              <a:t>assess your innovation</a:t>
            </a:r>
          </a:p>
          <a:p>
            <a:pPr lvl="1">
              <a:buFont typeface="Wingdings" panose="05000000000000000000" pitchFamily="2" charset="2"/>
              <a:buChar char="q"/>
            </a:pPr>
            <a:r>
              <a:rPr lang="en-US" dirty="0">
                <a:latin typeface="+mj-lt"/>
              </a:rPr>
              <a:t>give you comments</a:t>
            </a:r>
          </a:p>
        </p:txBody>
      </p:sp>
    </p:spTree>
    <p:extLst>
      <p:ext uri="{BB962C8B-B14F-4D97-AF65-F5344CB8AC3E}">
        <p14:creationId xmlns:p14="http://schemas.microsoft.com/office/powerpoint/2010/main" val="260401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5846400" cy="436562"/>
          </a:xfrm>
        </p:spPr>
        <p:txBody>
          <a:bodyPr/>
          <a:lstStyle/>
          <a:p>
            <a:r>
              <a:rPr lang="en-US" sz="2400" u="sng" dirty="0">
                <a:latin typeface="+mj-lt"/>
              </a:rPr>
              <a:t>Data Contribution Awards</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282479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dirty="0">
                <a:latin typeface="+mj-lt"/>
              </a:rPr>
              <a:t>This award is mainly based on your contributions in the Data Collection System</a:t>
            </a:r>
          </a:p>
        </p:txBody>
      </p:sp>
      <p:pic>
        <p:nvPicPr>
          <p:cNvPr id="3" name="Picture 2">
            <a:extLst>
              <a:ext uri="{FF2B5EF4-FFF2-40B4-BE49-F238E27FC236}">
                <a16:creationId xmlns:a16="http://schemas.microsoft.com/office/drawing/2014/main" id="{2E20245E-269A-F545-866A-56F0C0B219C9}"/>
              </a:ext>
            </a:extLst>
          </p:cNvPr>
          <p:cNvPicPr>
            <a:picLocks noChangeAspect="1"/>
          </p:cNvPicPr>
          <p:nvPr/>
        </p:nvPicPr>
        <p:blipFill>
          <a:blip r:embed="rId2"/>
          <a:stretch>
            <a:fillRect/>
          </a:stretch>
        </p:blipFill>
        <p:spPr>
          <a:xfrm>
            <a:off x="579474" y="1315817"/>
            <a:ext cx="7985051" cy="3720965"/>
          </a:xfrm>
          <a:prstGeom prst="rect">
            <a:avLst/>
          </a:prstGeom>
        </p:spPr>
      </p:pic>
    </p:spTree>
    <p:extLst>
      <p:ext uri="{BB962C8B-B14F-4D97-AF65-F5344CB8AC3E}">
        <p14:creationId xmlns:p14="http://schemas.microsoft.com/office/powerpoint/2010/main" val="3828173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2022225" y="1371601"/>
            <a:ext cx="5987800" cy="1481722"/>
          </a:xfrm>
          <a:prstGeom prst="rect">
            <a:avLst/>
          </a:prstGeom>
        </p:spPr>
        <p:txBody>
          <a:bodyPr lIns="91425" tIns="91425" rIns="91425" bIns="91425" anchor="b" anchorCtr="0">
            <a:noAutofit/>
          </a:bodyPr>
          <a:lstStyle/>
          <a:p>
            <a:pPr lvl="0"/>
            <a:r>
              <a:rPr lang="en" dirty="0">
                <a:latin typeface="+mj-lt"/>
              </a:rPr>
              <a:t>Challenge (2)</a:t>
            </a:r>
          </a:p>
        </p:txBody>
      </p:sp>
      <p:sp>
        <p:nvSpPr>
          <p:cNvPr id="100" name="Shape 100"/>
          <p:cNvSpPr txBox="1">
            <a:spLocks noGrp="1"/>
          </p:cNvSpPr>
          <p:nvPr>
            <p:ph type="subTitle" idx="1"/>
          </p:nvPr>
        </p:nvSpPr>
        <p:spPr>
          <a:xfrm>
            <a:off x="2022300" y="2815923"/>
            <a:ext cx="5591400" cy="784799"/>
          </a:xfrm>
          <a:prstGeom prst="rect">
            <a:avLst/>
          </a:prstGeom>
        </p:spPr>
        <p:txBody>
          <a:bodyPr lIns="91425" tIns="91425" rIns="91425" bIns="91425" anchor="t" anchorCtr="0">
            <a:noAutofit/>
          </a:bodyPr>
          <a:lstStyle/>
          <a:p>
            <a:pPr lvl="0" rtl="0">
              <a:spcBef>
                <a:spcPts val="0"/>
              </a:spcBef>
              <a:buNone/>
            </a:pPr>
            <a:r>
              <a:rPr lang="en-HK" dirty="0">
                <a:latin typeface="+mj-lt"/>
              </a:rPr>
              <a:t>Let’s try </a:t>
            </a:r>
            <a:r>
              <a:rPr lang="en-HK" dirty="0" err="1">
                <a:latin typeface="+mj-lt"/>
              </a:rPr>
              <a:t>sth</a:t>
            </a:r>
            <a:r>
              <a:rPr lang="en-HK" dirty="0">
                <a:latin typeface="+mj-lt"/>
              </a:rPr>
              <a:t> more advanced</a:t>
            </a:r>
            <a:endParaRPr lang="en" dirty="0">
              <a:latin typeface="+mj-lt"/>
            </a:endParaRPr>
          </a:p>
        </p:txBody>
      </p:sp>
      <p:sp>
        <p:nvSpPr>
          <p:cNvPr id="101" name="Shape 101"/>
          <p:cNvSpPr txBox="1"/>
          <p:nvPr/>
        </p:nvSpPr>
        <p:spPr>
          <a:xfrm>
            <a:off x="1133975" y="2291150"/>
            <a:ext cx="543899" cy="562199"/>
          </a:xfrm>
          <a:prstGeom prst="rect">
            <a:avLst/>
          </a:prstGeom>
          <a:noFill/>
          <a:ln>
            <a:noFill/>
          </a:ln>
        </p:spPr>
        <p:txBody>
          <a:bodyPr lIns="91425" tIns="91425" rIns="91425" bIns="91425" anchor="ctr" anchorCtr="0">
            <a:noAutofit/>
          </a:bodyPr>
          <a:lstStyle/>
          <a:p>
            <a:pPr lvl="0" algn="ctr">
              <a:spcBef>
                <a:spcPts val="0"/>
              </a:spcBef>
              <a:buNone/>
            </a:pPr>
            <a:r>
              <a:rPr lang="en" sz="2400" dirty="0">
                <a:solidFill>
                  <a:schemeClr val="dk1"/>
                </a:solidFill>
                <a:latin typeface="+mj-lt"/>
                <a:ea typeface="Lora"/>
                <a:cs typeface="Lora"/>
                <a:sym typeface="Lora"/>
              </a:rPr>
              <a:t>7</a:t>
            </a:r>
          </a:p>
        </p:txBody>
      </p:sp>
    </p:spTree>
    <p:extLst>
      <p:ext uri="{BB962C8B-B14F-4D97-AF65-F5344CB8AC3E}">
        <p14:creationId xmlns:p14="http://schemas.microsoft.com/office/powerpoint/2010/main" val="4258014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2022225" y="1371601"/>
            <a:ext cx="5131050" cy="1481722"/>
          </a:xfrm>
          <a:prstGeom prst="rect">
            <a:avLst/>
          </a:prstGeom>
        </p:spPr>
        <p:txBody>
          <a:bodyPr lIns="91425" tIns="91425" rIns="91425" bIns="91425" anchor="b" anchorCtr="0">
            <a:noAutofit/>
          </a:bodyPr>
          <a:lstStyle/>
          <a:p>
            <a:pPr lvl="0"/>
            <a:r>
              <a:rPr lang="en-US" dirty="0">
                <a:latin typeface="+mj-lt"/>
              </a:rPr>
              <a:t>Challenge Introduction</a:t>
            </a:r>
            <a:endParaRPr lang="en" dirty="0">
              <a:latin typeface="+mj-lt"/>
            </a:endParaRPr>
          </a:p>
        </p:txBody>
      </p:sp>
      <p:sp>
        <p:nvSpPr>
          <p:cNvPr id="100" name="Shape 100"/>
          <p:cNvSpPr txBox="1">
            <a:spLocks noGrp="1"/>
          </p:cNvSpPr>
          <p:nvPr>
            <p:ph type="subTitle" idx="1"/>
          </p:nvPr>
        </p:nvSpPr>
        <p:spPr>
          <a:xfrm>
            <a:off x="2022300" y="2815923"/>
            <a:ext cx="5591400" cy="784799"/>
          </a:xfrm>
          <a:prstGeom prst="rect">
            <a:avLst/>
          </a:prstGeom>
        </p:spPr>
        <p:txBody>
          <a:bodyPr lIns="91425" tIns="91425" rIns="91425" bIns="91425" anchor="t" anchorCtr="0">
            <a:noAutofit/>
          </a:bodyPr>
          <a:lstStyle/>
          <a:p>
            <a:pPr lvl="0" rtl="0">
              <a:spcBef>
                <a:spcPts val="0"/>
              </a:spcBef>
              <a:buNone/>
            </a:pPr>
            <a:r>
              <a:rPr lang="en" dirty="0">
                <a:latin typeface="+mj-lt"/>
              </a:rPr>
              <a:t>Let’s </a:t>
            </a:r>
            <a:r>
              <a:rPr lang="en-HK" dirty="0">
                <a:latin typeface="+mj-lt"/>
              </a:rPr>
              <a:t>start</a:t>
            </a:r>
            <a:r>
              <a:rPr lang="en" dirty="0">
                <a:latin typeface="+mj-lt"/>
              </a:rPr>
              <a:t> with the </a:t>
            </a:r>
            <a:r>
              <a:rPr lang="en-HK" dirty="0">
                <a:latin typeface="+mj-lt"/>
              </a:rPr>
              <a:t>first </a:t>
            </a:r>
            <a:r>
              <a:rPr lang="en" dirty="0">
                <a:latin typeface="+mj-lt"/>
              </a:rPr>
              <a:t>part of slides</a:t>
            </a:r>
          </a:p>
        </p:txBody>
      </p:sp>
      <p:sp>
        <p:nvSpPr>
          <p:cNvPr id="101" name="Shape 101"/>
          <p:cNvSpPr txBox="1"/>
          <p:nvPr/>
        </p:nvSpPr>
        <p:spPr>
          <a:xfrm>
            <a:off x="1133975" y="2291150"/>
            <a:ext cx="543899" cy="562199"/>
          </a:xfrm>
          <a:prstGeom prst="rect">
            <a:avLst/>
          </a:prstGeom>
          <a:noFill/>
          <a:ln>
            <a:noFill/>
          </a:ln>
        </p:spPr>
        <p:txBody>
          <a:bodyPr lIns="91425" tIns="91425" rIns="91425" bIns="91425" anchor="ctr" anchorCtr="0">
            <a:noAutofit/>
          </a:bodyPr>
          <a:lstStyle/>
          <a:p>
            <a:pPr lvl="0" algn="ctr">
              <a:spcBef>
                <a:spcPts val="0"/>
              </a:spcBef>
              <a:buNone/>
            </a:pPr>
            <a:r>
              <a:rPr lang="en" sz="2400" dirty="0">
                <a:solidFill>
                  <a:schemeClr val="dk1"/>
                </a:solidFill>
                <a:latin typeface="+mj-lt"/>
                <a:ea typeface="Lora"/>
                <a:cs typeface="Lora"/>
                <a:sym typeface="Lora"/>
              </a:rPr>
              <a:t>1</a:t>
            </a:r>
          </a:p>
        </p:txBody>
      </p:sp>
    </p:spTree>
    <p:extLst>
      <p:ext uri="{BB962C8B-B14F-4D97-AF65-F5344CB8AC3E}">
        <p14:creationId xmlns:p14="http://schemas.microsoft.com/office/powerpoint/2010/main" val="3127426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1" y="0"/>
            <a:ext cx="7783033" cy="436562"/>
          </a:xfrm>
        </p:spPr>
        <p:txBody>
          <a:bodyPr/>
          <a:lstStyle/>
          <a:p>
            <a:r>
              <a:rPr lang="en-US" sz="2400" u="sng" dirty="0">
                <a:latin typeface="+mj-lt"/>
              </a:rPr>
              <a:t>Challenge (2) – Traffic Sign Identification</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282479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dirty="0">
                <a:latin typeface="+mj-lt"/>
              </a:rPr>
              <a:t>The challenge will become more challenging if we change it from “classification” to “identification”</a:t>
            </a:r>
          </a:p>
          <a:p>
            <a:pPr>
              <a:buFont typeface="Wingdings" panose="05000000000000000000" pitchFamily="2" charset="2"/>
              <a:buChar char="q"/>
            </a:pPr>
            <a:endParaRPr lang="en-US" dirty="0">
              <a:latin typeface="+mj-lt"/>
            </a:endParaRPr>
          </a:p>
        </p:txBody>
      </p:sp>
      <p:pic>
        <p:nvPicPr>
          <p:cNvPr id="5" name="Picture 4" descr="A group of people walking down a street next to a sign&#10;&#10;Description automatically generated">
            <a:extLst>
              <a:ext uri="{FF2B5EF4-FFF2-40B4-BE49-F238E27FC236}">
                <a16:creationId xmlns:a16="http://schemas.microsoft.com/office/drawing/2014/main" id="{F3FA501C-5123-2A48-B183-11CB7E337023}"/>
              </a:ext>
            </a:extLst>
          </p:cNvPr>
          <p:cNvPicPr>
            <a:picLocks noChangeAspect="1"/>
          </p:cNvPicPr>
          <p:nvPr/>
        </p:nvPicPr>
        <p:blipFill>
          <a:blip r:embed="rId2"/>
          <a:stretch>
            <a:fillRect/>
          </a:stretch>
        </p:blipFill>
        <p:spPr>
          <a:xfrm>
            <a:off x="888816" y="1429680"/>
            <a:ext cx="2747520" cy="3663360"/>
          </a:xfrm>
          <a:prstGeom prst="rect">
            <a:avLst/>
          </a:prstGeom>
        </p:spPr>
      </p:pic>
      <p:sp>
        <p:nvSpPr>
          <p:cNvPr id="7" name="Rectangle 6">
            <a:extLst>
              <a:ext uri="{FF2B5EF4-FFF2-40B4-BE49-F238E27FC236}">
                <a16:creationId xmlns:a16="http://schemas.microsoft.com/office/drawing/2014/main" id="{FE307978-ABEC-6340-9149-79A8575DFAAC}"/>
              </a:ext>
            </a:extLst>
          </p:cNvPr>
          <p:cNvSpPr/>
          <p:nvPr/>
        </p:nvSpPr>
        <p:spPr>
          <a:xfrm>
            <a:off x="1781397" y="1815917"/>
            <a:ext cx="642826" cy="755833"/>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HK" dirty="0"/>
          </a:p>
        </p:txBody>
      </p:sp>
      <p:sp>
        <p:nvSpPr>
          <p:cNvPr id="8" name="Rectangle 7">
            <a:extLst>
              <a:ext uri="{FF2B5EF4-FFF2-40B4-BE49-F238E27FC236}">
                <a16:creationId xmlns:a16="http://schemas.microsoft.com/office/drawing/2014/main" id="{1B96AC6C-65C1-CF48-A7B8-DCD432B55F88}"/>
              </a:ext>
            </a:extLst>
          </p:cNvPr>
          <p:cNvSpPr/>
          <p:nvPr/>
        </p:nvSpPr>
        <p:spPr>
          <a:xfrm>
            <a:off x="1758191" y="2505412"/>
            <a:ext cx="642826" cy="755833"/>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HK" dirty="0"/>
          </a:p>
        </p:txBody>
      </p:sp>
      <p:sp>
        <p:nvSpPr>
          <p:cNvPr id="10" name="TextBox 9">
            <a:extLst>
              <a:ext uri="{FF2B5EF4-FFF2-40B4-BE49-F238E27FC236}">
                <a16:creationId xmlns:a16="http://schemas.microsoft.com/office/drawing/2014/main" id="{E66BC63D-6DC4-254F-AB31-14E7B223E806}"/>
              </a:ext>
            </a:extLst>
          </p:cNvPr>
          <p:cNvSpPr txBox="1"/>
          <p:nvPr/>
        </p:nvSpPr>
        <p:spPr>
          <a:xfrm>
            <a:off x="4431401" y="1402199"/>
            <a:ext cx="3238500" cy="1600438"/>
          </a:xfrm>
          <a:prstGeom prst="rect">
            <a:avLst/>
          </a:prstGeom>
          <a:noFill/>
        </p:spPr>
        <p:txBody>
          <a:bodyPr wrap="square" rtlCol="0">
            <a:spAutoFit/>
          </a:bodyPr>
          <a:lstStyle/>
          <a:p>
            <a:r>
              <a:rPr lang="en-US" b="1" u="sng" dirty="0">
                <a:latin typeface="Courier New" panose="02070309020205020404" pitchFamily="49" charset="0"/>
                <a:cs typeface="Courier New" panose="02070309020205020404" pitchFamily="49" charset="0"/>
              </a:rPr>
              <a:t>INPUT</a:t>
            </a:r>
          </a:p>
          <a:p>
            <a:r>
              <a:rPr lang="en-US" dirty="0">
                <a:latin typeface="Courier New" panose="02070309020205020404" pitchFamily="49" charset="0"/>
                <a:cs typeface="Courier New" panose="02070309020205020404" pitchFamily="49" charset="0"/>
              </a:rPr>
              <a:t>Image</a:t>
            </a:r>
          </a:p>
          <a:p>
            <a:r>
              <a:rPr lang="en-US" strike="sngStrike" dirty="0">
                <a:latin typeface="Courier New" panose="02070309020205020404" pitchFamily="49" charset="0"/>
                <a:cs typeface="Courier New" panose="02070309020205020404" pitchFamily="49" charset="0"/>
              </a:rPr>
              <a:t>Rectangle (x1, y1, x2, y2)</a:t>
            </a:r>
          </a:p>
          <a:p>
            <a:r>
              <a:rPr lang="en-US" b="1" u="sng" dirty="0">
                <a:latin typeface="Courier New" panose="02070309020205020404" pitchFamily="49" charset="0"/>
                <a:cs typeface="Courier New" panose="02070309020205020404" pitchFamily="49" charset="0"/>
              </a:rPr>
              <a:t>OUTPUT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LABEL ID1, RECT1</a:t>
            </a:r>
          </a:p>
          <a:p>
            <a:r>
              <a:rPr lang="en-US" dirty="0">
                <a:latin typeface="Courier New" panose="02070309020205020404" pitchFamily="49" charset="0"/>
                <a:cs typeface="Courier New" panose="02070309020205020404" pitchFamily="49" charset="0"/>
              </a:rPr>
              <a:t>LABEL ID2, RECT2</a:t>
            </a:r>
          </a:p>
          <a:p>
            <a:r>
              <a:rPr lang="en-US" dirty="0">
                <a:latin typeface="Courier New" panose="02070309020205020404" pitchFamily="49" charset="0"/>
                <a:cs typeface="Courier New" panose="02070309020205020404" pitchFamily="49" charset="0"/>
              </a:rPr>
              <a:t>…</a:t>
            </a:r>
            <a:endParaRPr lang="en-HK"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93002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1" y="0"/>
            <a:ext cx="7783033" cy="436562"/>
          </a:xfrm>
        </p:spPr>
        <p:txBody>
          <a:bodyPr/>
          <a:lstStyle/>
          <a:p>
            <a:r>
              <a:rPr lang="en-US" sz="2400" u="sng" dirty="0">
                <a:latin typeface="+mj-lt"/>
              </a:rPr>
              <a:t>Introduction to Image Segmentation Techniques</a:t>
            </a: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282479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dirty="0">
                <a:latin typeface="+mj-lt"/>
              </a:rPr>
              <a:t>The challenge will become more challenging if we change it from “classification” to “identification”</a:t>
            </a:r>
          </a:p>
          <a:p>
            <a:pPr>
              <a:buFont typeface="Wingdings" panose="05000000000000000000" pitchFamily="2" charset="2"/>
              <a:buChar char="q"/>
            </a:pPr>
            <a:endParaRPr lang="en-US" dirty="0">
              <a:latin typeface="+mj-lt"/>
            </a:endParaRPr>
          </a:p>
        </p:txBody>
      </p:sp>
      <p:pic>
        <p:nvPicPr>
          <p:cNvPr id="3" name="Picture 2">
            <a:extLst>
              <a:ext uri="{FF2B5EF4-FFF2-40B4-BE49-F238E27FC236}">
                <a16:creationId xmlns:a16="http://schemas.microsoft.com/office/drawing/2014/main" id="{0F5FA473-2907-F149-939B-D2999786A23C}"/>
              </a:ext>
            </a:extLst>
          </p:cNvPr>
          <p:cNvPicPr>
            <a:picLocks noChangeAspect="1"/>
          </p:cNvPicPr>
          <p:nvPr/>
        </p:nvPicPr>
        <p:blipFill>
          <a:blip r:embed="rId2"/>
          <a:stretch>
            <a:fillRect/>
          </a:stretch>
        </p:blipFill>
        <p:spPr>
          <a:xfrm>
            <a:off x="988829" y="1469410"/>
            <a:ext cx="7623544" cy="3435044"/>
          </a:xfrm>
          <a:prstGeom prst="rect">
            <a:avLst/>
          </a:prstGeom>
        </p:spPr>
      </p:pic>
    </p:spTree>
    <p:extLst>
      <p:ext uri="{BB962C8B-B14F-4D97-AF65-F5344CB8AC3E}">
        <p14:creationId xmlns:p14="http://schemas.microsoft.com/office/powerpoint/2010/main" val="2526613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1" y="0"/>
            <a:ext cx="7783033" cy="436562"/>
          </a:xfrm>
        </p:spPr>
        <p:txBody>
          <a:bodyPr/>
          <a:lstStyle/>
          <a:p>
            <a:r>
              <a:rPr lang="en-US" sz="2400" u="sng" dirty="0">
                <a:latin typeface="+mj-lt"/>
              </a:rPr>
              <a:t>Introduction to Image Segmentation Techniques</a:t>
            </a: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402911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r>
              <a:rPr lang="en-US" sz="1800" dirty="0"/>
              <a:t>We take an image as input and pass it to the </a:t>
            </a:r>
            <a:r>
              <a:rPr lang="en-US" sz="1800" dirty="0" err="1"/>
              <a:t>ConvNet</a:t>
            </a:r>
            <a:r>
              <a:rPr lang="en-US" sz="1800" dirty="0"/>
              <a:t>, which returns the feature map for that image</a:t>
            </a:r>
          </a:p>
          <a:p>
            <a:r>
              <a:rPr lang="en-US" sz="1800" dirty="0"/>
              <a:t>Region proposal network (RPN) is applied on these feature maps. This returns the object proposals along with their </a:t>
            </a:r>
            <a:r>
              <a:rPr lang="en-US" sz="1800" dirty="0" err="1"/>
              <a:t>objectness</a:t>
            </a:r>
            <a:r>
              <a:rPr lang="en-US" sz="1800" dirty="0"/>
              <a:t> score</a:t>
            </a:r>
          </a:p>
          <a:p>
            <a:r>
              <a:rPr lang="en-US" sz="1800" dirty="0"/>
              <a:t>A </a:t>
            </a:r>
            <a:r>
              <a:rPr lang="en-US" sz="1800" dirty="0" err="1"/>
              <a:t>RoI</a:t>
            </a:r>
            <a:r>
              <a:rPr lang="en-US" sz="1800" dirty="0"/>
              <a:t> pooling layer is applied on these proposals to bring down all the proposals to the same size</a:t>
            </a:r>
          </a:p>
          <a:p>
            <a:r>
              <a:rPr lang="en-US" sz="1800" dirty="0"/>
              <a:t>Finally, the proposals are passed to a fully connected layer to classify and output the bounding boxes for objects. It also returns the mask for each proposal</a:t>
            </a:r>
          </a:p>
          <a:p>
            <a:endParaRPr lang="en-US" sz="1800" dirty="0"/>
          </a:p>
          <a:p>
            <a:r>
              <a:rPr lang="en-US" sz="1800" dirty="0"/>
              <a:t>Further reading</a:t>
            </a:r>
          </a:p>
          <a:p>
            <a:r>
              <a:rPr lang="en-US" sz="1800" dirty="0">
                <a:hlinkClick r:id="rId2"/>
              </a:rPr>
              <a:t>https://www.analyticsvidhya.com/blog/2018/10/a-step-by-step-introduction-to-the-basic-object-detection-algorithms-part-1/?utm_source=blog&amp;utm_medium=image-segmentation-article</a:t>
            </a:r>
            <a:endParaRPr lang="en-US" sz="1800" dirty="0"/>
          </a:p>
        </p:txBody>
      </p:sp>
    </p:spTree>
    <p:extLst>
      <p:ext uri="{BB962C8B-B14F-4D97-AF65-F5344CB8AC3E}">
        <p14:creationId xmlns:p14="http://schemas.microsoft.com/office/powerpoint/2010/main" val="4162142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2022225" y="1371601"/>
            <a:ext cx="5987800" cy="1481722"/>
          </a:xfrm>
          <a:prstGeom prst="rect">
            <a:avLst/>
          </a:prstGeom>
        </p:spPr>
        <p:txBody>
          <a:bodyPr lIns="91425" tIns="91425" rIns="91425" bIns="91425" anchor="b" anchorCtr="0">
            <a:noAutofit/>
          </a:bodyPr>
          <a:lstStyle/>
          <a:p>
            <a:pPr lvl="0"/>
            <a:r>
              <a:rPr lang="en" dirty="0">
                <a:latin typeface="+mj-lt"/>
              </a:rPr>
              <a:t>Future Challenge</a:t>
            </a:r>
          </a:p>
        </p:txBody>
      </p:sp>
      <p:sp>
        <p:nvSpPr>
          <p:cNvPr id="100" name="Shape 100"/>
          <p:cNvSpPr txBox="1">
            <a:spLocks noGrp="1"/>
          </p:cNvSpPr>
          <p:nvPr>
            <p:ph type="subTitle" idx="1"/>
          </p:nvPr>
        </p:nvSpPr>
        <p:spPr>
          <a:xfrm>
            <a:off x="2022300" y="2815923"/>
            <a:ext cx="5591400" cy="784799"/>
          </a:xfrm>
          <a:prstGeom prst="rect">
            <a:avLst/>
          </a:prstGeom>
        </p:spPr>
        <p:txBody>
          <a:bodyPr lIns="91425" tIns="91425" rIns="91425" bIns="91425" anchor="t" anchorCtr="0">
            <a:noAutofit/>
          </a:bodyPr>
          <a:lstStyle/>
          <a:p>
            <a:pPr lvl="0" rtl="0">
              <a:spcBef>
                <a:spcPts val="0"/>
              </a:spcBef>
              <a:buNone/>
            </a:pPr>
            <a:r>
              <a:rPr lang="en-HK" dirty="0">
                <a:latin typeface="+mj-lt"/>
              </a:rPr>
              <a:t>More interesting to me</a:t>
            </a:r>
            <a:endParaRPr lang="en" dirty="0">
              <a:latin typeface="+mj-lt"/>
            </a:endParaRPr>
          </a:p>
        </p:txBody>
      </p:sp>
      <p:sp>
        <p:nvSpPr>
          <p:cNvPr id="101" name="Shape 101"/>
          <p:cNvSpPr txBox="1"/>
          <p:nvPr/>
        </p:nvSpPr>
        <p:spPr>
          <a:xfrm>
            <a:off x="1133975" y="2291150"/>
            <a:ext cx="543899" cy="562199"/>
          </a:xfrm>
          <a:prstGeom prst="rect">
            <a:avLst/>
          </a:prstGeom>
          <a:noFill/>
          <a:ln>
            <a:noFill/>
          </a:ln>
        </p:spPr>
        <p:txBody>
          <a:bodyPr lIns="91425" tIns="91425" rIns="91425" bIns="91425" anchor="ctr" anchorCtr="0">
            <a:noAutofit/>
          </a:bodyPr>
          <a:lstStyle/>
          <a:p>
            <a:pPr lvl="0" algn="ctr">
              <a:spcBef>
                <a:spcPts val="0"/>
              </a:spcBef>
              <a:buNone/>
            </a:pPr>
            <a:r>
              <a:rPr lang="en" sz="2400" dirty="0">
                <a:solidFill>
                  <a:schemeClr val="dk1"/>
                </a:solidFill>
                <a:latin typeface="+mj-lt"/>
                <a:ea typeface="Lora"/>
                <a:cs typeface="Lora"/>
                <a:sym typeface="Lora"/>
              </a:rPr>
              <a:t>8</a:t>
            </a:r>
          </a:p>
        </p:txBody>
      </p:sp>
      <p:sp>
        <p:nvSpPr>
          <p:cNvPr id="2" name="Rectangle 1">
            <a:extLst>
              <a:ext uri="{FF2B5EF4-FFF2-40B4-BE49-F238E27FC236}">
                <a16:creationId xmlns:a16="http://schemas.microsoft.com/office/drawing/2014/main" id="{F36C5BF4-EB12-814A-A171-A06F22D71E02}"/>
              </a:ext>
            </a:extLst>
          </p:cNvPr>
          <p:cNvSpPr/>
          <p:nvPr/>
        </p:nvSpPr>
        <p:spPr>
          <a:xfrm>
            <a:off x="0" y="4835723"/>
            <a:ext cx="7484974" cy="307777"/>
          </a:xfrm>
          <a:prstGeom prst="rect">
            <a:avLst/>
          </a:prstGeom>
        </p:spPr>
        <p:txBody>
          <a:bodyPr wrap="square">
            <a:spAutoFit/>
          </a:bodyPr>
          <a:lstStyle/>
          <a:p>
            <a:r>
              <a:rPr lang="en-US" dirty="0">
                <a:hlinkClick r:id="rId3"/>
              </a:rPr>
              <a:t>https://blog.floydhub.com/an-introduction-to-q-learning-reinforcement-learning/</a:t>
            </a:r>
            <a:endParaRPr lang="en-US" dirty="0"/>
          </a:p>
        </p:txBody>
      </p:sp>
    </p:spTree>
    <p:extLst>
      <p:ext uri="{BB962C8B-B14F-4D97-AF65-F5344CB8AC3E}">
        <p14:creationId xmlns:p14="http://schemas.microsoft.com/office/powerpoint/2010/main" val="72916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1" y="0"/>
            <a:ext cx="8717873" cy="436562"/>
          </a:xfrm>
        </p:spPr>
        <p:txBody>
          <a:bodyPr/>
          <a:lstStyle/>
          <a:p>
            <a:r>
              <a:rPr lang="en-US" sz="2400" u="sng" dirty="0">
                <a:latin typeface="+mj-lt"/>
              </a:rPr>
              <a:t>An introduction to Q-Learning: Reinforcement Learning</a:t>
            </a: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402911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endParaRPr lang="en-US" sz="1800" dirty="0"/>
          </a:p>
        </p:txBody>
      </p:sp>
      <p:pic>
        <p:nvPicPr>
          <p:cNvPr id="3" name="Picture 2">
            <a:extLst>
              <a:ext uri="{FF2B5EF4-FFF2-40B4-BE49-F238E27FC236}">
                <a16:creationId xmlns:a16="http://schemas.microsoft.com/office/drawing/2014/main" id="{F15129D3-8DAC-DF40-887C-E5FE78FA2D31}"/>
              </a:ext>
            </a:extLst>
          </p:cNvPr>
          <p:cNvPicPr>
            <a:picLocks noChangeAspect="1"/>
          </p:cNvPicPr>
          <p:nvPr/>
        </p:nvPicPr>
        <p:blipFill>
          <a:blip r:embed="rId2"/>
          <a:stretch>
            <a:fillRect/>
          </a:stretch>
        </p:blipFill>
        <p:spPr>
          <a:xfrm>
            <a:off x="1086226" y="506836"/>
            <a:ext cx="6896470" cy="4471930"/>
          </a:xfrm>
          <a:prstGeom prst="rect">
            <a:avLst/>
          </a:prstGeom>
        </p:spPr>
      </p:pic>
    </p:spTree>
    <p:extLst>
      <p:ext uri="{BB962C8B-B14F-4D97-AF65-F5344CB8AC3E}">
        <p14:creationId xmlns:p14="http://schemas.microsoft.com/office/powerpoint/2010/main" val="3992124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1" y="0"/>
            <a:ext cx="7783033" cy="436562"/>
          </a:xfrm>
        </p:spPr>
        <p:txBody>
          <a:bodyPr/>
          <a:lstStyle/>
          <a:p>
            <a:r>
              <a:rPr lang="en-US" sz="2400" u="sng" dirty="0">
                <a:latin typeface="+mj-lt"/>
              </a:rPr>
              <a:t>A Simple Environment</a:t>
            </a: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402911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r>
              <a:rPr lang="en-US" dirty="0"/>
              <a:t>We are to build a few autonomous robots for a guitar building factory. These robots will help the guitar luthiers by conveying them the necessary guitar parts that they would need in order to craft a guitar. </a:t>
            </a:r>
          </a:p>
          <a:p>
            <a:r>
              <a:rPr lang="en-US" dirty="0"/>
              <a:t>These different parts are located at </a:t>
            </a:r>
            <a:r>
              <a:rPr lang="en-US" i="1" dirty="0"/>
              <a:t>nine </a:t>
            </a:r>
            <a:r>
              <a:rPr lang="en-US" dirty="0"/>
              <a:t>different positions within the factory warehouse. Guitars parts include polished wood stick for the fretboard, polished wood for the guitar body, guitar pickups and so on. </a:t>
            </a:r>
            <a:endParaRPr lang="en-US" sz="1800" dirty="0"/>
          </a:p>
        </p:txBody>
      </p:sp>
      <p:pic>
        <p:nvPicPr>
          <p:cNvPr id="4" name="Picture 3">
            <a:extLst>
              <a:ext uri="{FF2B5EF4-FFF2-40B4-BE49-F238E27FC236}">
                <a16:creationId xmlns:a16="http://schemas.microsoft.com/office/drawing/2014/main" id="{4441E04E-B9F9-2D46-96B6-43B10392EB5F}"/>
              </a:ext>
            </a:extLst>
          </p:cNvPr>
          <p:cNvPicPr>
            <a:picLocks noChangeAspect="1"/>
          </p:cNvPicPr>
          <p:nvPr/>
        </p:nvPicPr>
        <p:blipFill>
          <a:blip r:embed="rId2"/>
          <a:stretch>
            <a:fillRect/>
          </a:stretch>
        </p:blipFill>
        <p:spPr>
          <a:xfrm>
            <a:off x="6555740" y="3355340"/>
            <a:ext cx="2159000" cy="1701800"/>
          </a:xfrm>
          <a:prstGeom prst="rect">
            <a:avLst/>
          </a:prstGeom>
        </p:spPr>
      </p:pic>
    </p:spTree>
    <p:extLst>
      <p:ext uri="{BB962C8B-B14F-4D97-AF65-F5344CB8AC3E}">
        <p14:creationId xmlns:p14="http://schemas.microsoft.com/office/powerpoint/2010/main" val="3897412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1" y="0"/>
            <a:ext cx="7783033" cy="436562"/>
          </a:xfrm>
        </p:spPr>
        <p:txBody>
          <a:bodyPr/>
          <a:lstStyle/>
          <a:p>
            <a:r>
              <a:rPr lang="en-US" sz="2400" u="sng" dirty="0">
                <a:latin typeface="+mj-lt"/>
              </a:rPr>
              <a:t>The states</a:t>
            </a: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6867119" cy="402911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r>
              <a:rPr lang="en-US" dirty="0"/>
              <a:t>The states are the locations. The location in which a particular robot is present in the particular instance of time will denote its state. </a:t>
            </a:r>
          </a:p>
          <a:p>
            <a:r>
              <a:rPr lang="en-US" dirty="0"/>
              <a:t>Machines understand numbers rather than letters. So, let’s map the location codes to numbers.</a:t>
            </a:r>
            <a:endParaRPr lang="en-US" sz="1800" dirty="0"/>
          </a:p>
        </p:txBody>
      </p:sp>
      <p:pic>
        <p:nvPicPr>
          <p:cNvPr id="4" name="Picture 3">
            <a:extLst>
              <a:ext uri="{FF2B5EF4-FFF2-40B4-BE49-F238E27FC236}">
                <a16:creationId xmlns:a16="http://schemas.microsoft.com/office/drawing/2014/main" id="{4441E04E-B9F9-2D46-96B6-43B10392EB5F}"/>
              </a:ext>
            </a:extLst>
          </p:cNvPr>
          <p:cNvPicPr>
            <a:picLocks noChangeAspect="1"/>
          </p:cNvPicPr>
          <p:nvPr/>
        </p:nvPicPr>
        <p:blipFill>
          <a:blip r:embed="rId2"/>
          <a:stretch>
            <a:fillRect/>
          </a:stretch>
        </p:blipFill>
        <p:spPr>
          <a:xfrm>
            <a:off x="486410" y="3223278"/>
            <a:ext cx="2159000" cy="1701800"/>
          </a:xfrm>
          <a:prstGeom prst="rect">
            <a:avLst/>
          </a:prstGeom>
        </p:spPr>
      </p:pic>
      <p:pic>
        <p:nvPicPr>
          <p:cNvPr id="3" name="Picture 2">
            <a:extLst>
              <a:ext uri="{FF2B5EF4-FFF2-40B4-BE49-F238E27FC236}">
                <a16:creationId xmlns:a16="http://schemas.microsoft.com/office/drawing/2014/main" id="{D786266F-20AF-374E-9C9D-BAD7D0E24089}"/>
              </a:ext>
            </a:extLst>
          </p:cNvPr>
          <p:cNvPicPr>
            <a:picLocks noChangeAspect="1"/>
          </p:cNvPicPr>
          <p:nvPr/>
        </p:nvPicPr>
        <p:blipFill>
          <a:blip r:embed="rId3"/>
          <a:stretch>
            <a:fillRect/>
          </a:stretch>
        </p:blipFill>
        <p:spPr>
          <a:xfrm>
            <a:off x="6960870" y="330182"/>
            <a:ext cx="1966848" cy="4298968"/>
          </a:xfrm>
          <a:prstGeom prst="rect">
            <a:avLst/>
          </a:prstGeom>
        </p:spPr>
      </p:pic>
    </p:spTree>
    <p:extLst>
      <p:ext uri="{BB962C8B-B14F-4D97-AF65-F5344CB8AC3E}">
        <p14:creationId xmlns:p14="http://schemas.microsoft.com/office/powerpoint/2010/main" val="3845174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1" y="0"/>
            <a:ext cx="7783033" cy="436562"/>
          </a:xfrm>
        </p:spPr>
        <p:txBody>
          <a:bodyPr/>
          <a:lstStyle/>
          <a:p>
            <a:r>
              <a:rPr lang="en-US" sz="2400" u="sng" dirty="0">
                <a:latin typeface="+mj-lt"/>
              </a:rPr>
              <a:t>The actions</a:t>
            </a: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778243" cy="402911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r>
              <a:rPr lang="en-US" dirty="0"/>
              <a:t>In our example, the actions will be </a:t>
            </a:r>
            <a:r>
              <a:rPr lang="en-US" i="1" dirty="0"/>
              <a:t>the direct locations</a:t>
            </a:r>
            <a:r>
              <a:rPr lang="en-US" dirty="0"/>
              <a:t> that a robot can go to from a particular location. </a:t>
            </a:r>
          </a:p>
          <a:p>
            <a:r>
              <a:rPr lang="en-US" dirty="0"/>
              <a:t>Consider, a robot is at the </a:t>
            </a:r>
            <a:r>
              <a:rPr lang="en-US" b="1" dirty="0"/>
              <a:t>L8</a:t>
            </a:r>
            <a:r>
              <a:rPr lang="en-US" dirty="0"/>
              <a:t> location and the direct locations to which it can move are </a:t>
            </a:r>
            <a:r>
              <a:rPr lang="en-US" b="1" dirty="0"/>
              <a:t>L5</a:t>
            </a:r>
            <a:r>
              <a:rPr lang="en-US" dirty="0"/>
              <a:t>, </a:t>
            </a:r>
            <a:r>
              <a:rPr lang="en-US" b="1" dirty="0"/>
              <a:t>L7 </a:t>
            </a:r>
            <a:r>
              <a:rPr lang="en-US" dirty="0"/>
              <a:t>and </a:t>
            </a:r>
            <a:r>
              <a:rPr lang="en-US" b="1" dirty="0"/>
              <a:t>L9</a:t>
            </a:r>
            <a:r>
              <a:rPr lang="en-US" dirty="0"/>
              <a:t>. The below figure may come in handy in order to visualize this.</a:t>
            </a:r>
            <a:endParaRPr lang="en-US" sz="1800" dirty="0"/>
          </a:p>
        </p:txBody>
      </p:sp>
      <p:pic>
        <p:nvPicPr>
          <p:cNvPr id="4" name="Picture 3">
            <a:extLst>
              <a:ext uri="{FF2B5EF4-FFF2-40B4-BE49-F238E27FC236}">
                <a16:creationId xmlns:a16="http://schemas.microsoft.com/office/drawing/2014/main" id="{4441E04E-B9F9-2D46-96B6-43B10392EB5F}"/>
              </a:ext>
            </a:extLst>
          </p:cNvPr>
          <p:cNvPicPr>
            <a:picLocks noChangeAspect="1"/>
          </p:cNvPicPr>
          <p:nvPr/>
        </p:nvPicPr>
        <p:blipFill>
          <a:blip r:embed="rId2"/>
          <a:stretch>
            <a:fillRect/>
          </a:stretch>
        </p:blipFill>
        <p:spPr>
          <a:xfrm>
            <a:off x="486410" y="3223278"/>
            <a:ext cx="2159000" cy="1701800"/>
          </a:xfrm>
          <a:prstGeom prst="rect">
            <a:avLst/>
          </a:prstGeom>
        </p:spPr>
      </p:pic>
      <p:pic>
        <p:nvPicPr>
          <p:cNvPr id="5" name="Picture 4">
            <a:extLst>
              <a:ext uri="{FF2B5EF4-FFF2-40B4-BE49-F238E27FC236}">
                <a16:creationId xmlns:a16="http://schemas.microsoft.com/office/drawing/2014/main" id="{24952F16-B419-C645-BC4A-DB11D4632DAE}"/>
              </a:ext>
            </a:extLst>
          </p:cNvPr>
          <p:cNvPicPr>
            <a:picLocks noChangeAspect="1"/>
          </p:cNvPicPr>
          <p:nvPr/>
        </p:nvPicPr>
        <p:blipFill>
          <a:blip r:embed="rId3"/>
          <a:stretch>
            <a:fillRect/>
          </a:stretch>
        </p:blipFill>
        <p:spPr>
          <a:xfrm>
            <a:off x="5049746" y="2114549"/>
            <a:ext cx="3822248" cy="3028951"/>
          </a:xfrm>
          <a:prstGeom prst="rect">
            <a:avLst/>
          </a:prstGeom>
        </p:spPr>
      </p:pic>
    </p:spTree>
    <p:extLst>
      <p:ext uri="{BB962C8B-B14F-4D97-AF65-F5344CB8AC3E}">
        <p14:creationId xmlns:p14="http://schemas.microsoft.com/office/powerpoint/2010/main" val="25831980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1" y="0"/>
            <a:ext cx="7783033" cy="436562"/>
          </a:xfrm>
        </p:spPr>
        <p:txBody>
          <a:bodyPr/>
          <a:lstStyle/>
          <a:p>
            <a:r>
              <a:rPr lang="en-US" sz="2400" u="sng" dirty="0">
                <a:latin typeface="+mj-lt"/>
              </a:rPr>
              <a:t>The rewards	</a:t>
            </a: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778243" cy="402911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fontAlgn="base"/>
            <a:r>
              <a:rPr lang="en-US" dirty="0"/>
              <a:t>By now, we have the following two sets:</a:t>
            </a:r>
          </a:p>
          <a:p>
            <a:pPr fontAlgn="base"/>
            <a:r>
              <a:rPr lang="en-US" dirty="0"/>
              <a:t>A set of states: S=0,1,2,3,4,5,6,7,8</a:t>
            </a:r>
          </a:p>
          <a:p>
            <a:pPr fontAlgn="base"/>
            <a:r>
              <a:rPr lang="en-US" dirty="0"/>
              <a:t>A set of actions: A=0,1,2,3,4,5,6,7,8</a:t>
            </a:r>
          </a:p>
        </p:txBody>
      </p:sp>
      <p:pic>
        <p:nvPicPr>
          <p:cNvPr id="4" name="Picture 3">
            <a:extLst>
              <a:ext uri="{FF2B5EF4-FFF2-40B4-BE49-F238E27FC236}">
                <a16:creationId xmlns:a16="http://schemas.microsoft.com/office/drawing/2014/main" id="{4441E04E-B9F9-2D46-96B6-43B10392EB5F}"/>
              </a:ext>
            </a:extLst>
          </p:cNvPr>
          <p:cNvPicPr>
            <a:picLocks noChangeAspect="1"/>
          </p:cNvPicPr>
          <p:nvPr/>
        </p:nvPicPr>
        <p:blipFill>
          <a:blip r:embed="rId2"/>
          <a:stretch>
            <a:fillRect/>
          </a:stretch>
        </p:blipFill>
        <p:spPr>
          <a:xfrm>
            <a:off x="486410" y="3223278"/>
            <a:ext cx="2159000" cy="1701800"/>
          </a:xfrm>
          <a:prstGeom prst="rect">
            <a:avLst/>
          </a:prstGeom>
        </p:spPr>
      </p:pic>
      <p:pic>
        <p:nvPicPr>
          <p:cNvPr id="3" name="Picture 2">
            <a:extLst>
              <a:ext uri="{FF2B5EF4-FFF2-40B4-BE49-F238E27FC236}">
                <a16:creationId xmlns:a16="http://schemas.microsoft.com/office/drawing/2014/main" id="{D7546E9F-DB0C-7242-BCDF-EB1F8BF78568}"/>
              </a:ext>
            </a:extLst>
          </p:cNvPr>
          <p:cNvPicPr>
            <a:picLocks noChangeAspect="1"/>
          </p:cNvPicPr>
          <p:nvPr/>
        </p:nvPicPr>
        <p:blipFill>
          <a:blip r:embed="rId3"/>
          <a:stretch>
            <a:fillRect/>
          </a:stretch>
        </p:blipFill>
        <p:spPr>
          <a:xfrm>
            <a:off x="2782936" y="2120972"/>
            <a:ext cx="6182810" cy="2781264"/>
          </a:xfrm>
          <a:prstGeom prst="rect">
            <a:avLst/>
          </a:prstGeom>
        </p:spPr>
      </p:pic>
    </p:spTree>
    <p:extLst>
      <p:ext uri="{BB962C8B-B14F-4D97-AF65-F5344CB8AC3E}">
        <p14:creationId xmlns:p14="http://schemas.microsoft.com/office/powerpoint/2010/main" val="3378274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1" y="0"/>
            <a:ext cx="7783033" cy="436562"/>
          </a:xfrm>
        </p:spPr>
        <p:txBody>
          <a:bodyPr/>
          <a:lstStyle/>
          <a:p>
            <a:r>
              <a:rPr lang="en-US" sz="2400" u="sng" dirty="0">
                <a:latin typeface="+mj-lt"/>
              </a:rPr>
              <a:t>The rewards	</a:t>
            </a: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778243" cy="402911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fontAlgn="base"/>
            <a:r>
              <a:rPr lang="en-US" b="1" dirty="0"/>
              <a:t>L6 </a:t>
            </a:r>
            <a:r>
              <a:rPr lang="en-US" dirty="0"/>
              <a:t>is the top-priority location that contains the polished wood for preparing guitar bodies.</a:t>
            </a:r>
          </a:p>
          <a:p>
            <a:pPr fontAlgn="base"/>
            <a:r>
              <a:rPr lang="en-US" dirty="0"/>
              <a:t>This is done by associating the topmost priority location with a very higher reward than the usual ones. Let’s put </a:t>
            </a:r>
            <a:r>
              <a:rPr lang="en-US" b="1" dirty="0"/>
              <a:t>999 </a:t>
            </a:r>
            <a:r>
              <a:rPr lang="en-US" dirty="0"/>
              <a:t>in the cell (</a:t>
            </a:r>
            <a:r>
              <a:rPr lang="en-US" b="1" dirty="0"/>
              <a:t>L6</a:t>
            </a:r>
            <a:r>
              <a:rPr lang="en-US" dirty="0"/>
              <a:t>, </a:t>
            </a:r>
            <a:r>
              <a:rPr lang="en-US" b="1" dirty="0"/>
              <a:t>L6</a:t>
            </a:r>
            <a:r>
              <a:rPr lang="en-US" dirty="0"/>
              <a:t>):</a:t>
            </a:r>
          </a:p>
        </p:txBody>
      </p:sp>
      <p:pic>
        <p:nvPicPr>
          <p:cNvPr id="4" name="Picture 3">
            <a:extLst>
              <a:ext uri="{FF2B5EF4-FFF2-40B4-BE49-F238E27FC236}">
                <a16:creationId xmlns:a16="http://schemas.microsoft.com/office/drawing/2014/main" id="{4441E04E-B9F9-2D46-96B6-43B10392EB5F}"/>
              </a:ext>
            </a:extLst>
          </p:cNvPr>
          <p:cNvPicPr>
            <a:picLocks noChangeAspect="1"/>
          </p:cNvPicPr>
          <p:nvPr/>
        </p:nvPicPr>
        <p:blipFill>
          <a:blip r:embed="rId2"/>
          <a:stretch>
            <a:fillRect/>
          </a:stretch>
        </p:blipFill>
        <p:spPr>
          <a:xfrm>
            <a:off x="486410" y="3223278"/>
            <a:ext cx="2159000" cy="1701800"/>
          </a:xfrm>
          <a:prstGeom prst="rect">
            <a:avLst/>
          </a:prstGeom>
        </p:spPr>
      </p:pic>
      <p:pic>
        <p:nvPicPr>
          <p:cNvPr id="5" name="Picture 4">
            <a:extLst>
              <a:ext uri="{FF2B5EF4-FFF2-40B4-BE49-F238E27FC236}">
                <a16:creationId xmlns:a16="http://schemas.microsoft.com/office/drawing/2014/main" id="{9E0500A9-13D4-8048-9490-A49BA7211E16}"/>
              </a:ext>
            </a:extLst>
          </p:cNvPr>
          <p:cNvPicPr>
            <a:picLocks noChangeAspect="1"/>
          </p:cNvPicPr>
          <p:nvPr/>
        </p:nvPicPr>
        <p:blipFill>
          <a:blip r:embed="rId3"/>
          <a:stretch>
            <a:fillRect/>
          </a:stretch>
        </p:blipFill>
        <p:spPr>
          <a:xfrm>
            <a:off x="2739161" y="2139950"/>
            <a:ext cx="6186963" cy="2785128"/>
          </a:xfrm>
          <a:prstGeom prst="rect">
            <a:avLst/>
          </a:prstGeom>
        </p:spPr>
      </p:pic>
    </p:spTree>
    <p:extLst>
      <p:ext uri="{BB962C8B-B14F-4D97-AF65-F5344CB8AC3E}">
        <p14:creationId xmlns:p14="http://schemas.microsoft.com/office/powerpoint/2010/main" val="1499726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5846400" cy="436562"/>
          </a:xfrm>
        </p:spPr>
        <p:txBody>
          <a:bodyPr/>
          <a:lstStyle/>
          <a:p>
            <a:r>
              <a:rPr lang="en-US" sz="2800" u="sng" dirty="0">
                <a:latin typeface="+mj-lt"/>
              </a:rPr>
              <a:t>Working Team</a:t>
            </a:r>
            <a:endParaRPr lang="en-HK" sz="28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2" y="436562"/>
            <a:ext cx="6055048" cy="454319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r>
              <a:rPr lang="en-US" sz="2000" dirty="0">
                <a:solidFill>
                  <a:schemeClr val="tx1"/>
                </a:solidFill>
                <a:latin typeface="+mj-lt"/>
              </a:rPr>
              <a:t>University of Macau</a:t>
            </a:r>
          </a:p>
          <a:p>
            <a:pPr lvl="1"/>
            <a:r>
              <a:rPr lang="en-US" sz="1800" dirty="0">
                <a:solidFill>
                  <a:schemeClr val="tx1"/>
                </a:solidFill>
                <a:latin typeface="+mj-lt"/>
              </a:rPr>
              <a:t>Prof. Ryan Leong Hou U </a:t>
            </a:r>
            <a:r>
              <a:rPr lang="en-US" altLang="zh-TW" sz="1800" dirty="0">
                <a:solidFill>
                  <a:schemeClr val="tx1"/>
                </a:solidFill>
                <a:latin typeface="+mj-lt"/>
              </a:rPr>
              <a:t>(</a:t>
            </a:r>
            <a:r>
              <a:rPr lang="zh-TW" altLang="en-US" sz="1800" dirty="0">
                <a:solidFill>
                  <a:schemeClr val="tx1"/>
                </a:solidFill>
                <a:latin typeface="+mj-lt"/>
              </a:rPr>
              <a:t>余亮豪</a:t>
            </a:r>
            <a:r>
              <a:rPr lang="en-US" altLang="zh-TW" sz="1800" dirty="0">
                <a:solidFill>
                  <a:schemeClr val="tx1"/>
                </a:solidFill>
                <a:latin typeface="+mj-lt"/>
              </a:rPr>
              <a:t>)</a:t>
            </a:r>
          </a:p>
          <a:p>
            <a:pPr lvl="2"/>
            <a:r>
              <a:rPr lang="en-US" sz="1400" dirty="0">
                <a:solidFill>
                  <a:schemeClr val="tx1"/>
                </a:solidFill>
                <a:latin typeface="+mj-lt"/>
              </a:rPr>
              <a:t>Research interests: Big Data Processing</a:t>
            </a:r>
          </a:p>
          <a:p>
            <a:pPr lvl="1"/>
            <a:r>
              <a:rPr lang="en-US" sz="1800" dirty="0">
                <a:solidFill>
                  <a:schemeClr val="tx1"/>
                </a:solidFill>
                <a:latin typeface="+mj-lt"/>
              </a:rPr>
              <a:t>Prof. Bob </a:t>
            </a:r>
            <a:r>
              <a:rPr lang="en-US" sz="1800" dirty="0" err="1">
                <a:solidFill>
                  <a:schemeClr val="tx1"/>
                </a:solidFill>
                <a:latin typeface="+mj-lt"/>
              </a:rPr>
              <a:t>Yibo</a:t>
            </a:r>
            <a:r>
              <a:rPr lang="en-US" sz="1800" dirty="0">
                <a:solidFill>
                  <a:schemeClr val="tx1"/>
                </a:solidFill>
                <a:latin typeface="+mj-lt"/>
              </a:rPr>
              <a:t> ZHANG </a:t>
            </a:r>
            <a:r>
              <a:rPr lang="en-US" altLang="zh-TW" sz="1800" dirty="0">
                <a:solidFill>
                  <a:schemeClr val="tx1"/>
                </a:solidFill>
                <a:latin typeface="+mj-lt"/>
              </a:rPr>
              <a:t>(</a:t>
            </a:r>
            <a:r>
              <a:rPr lang="zh-TW" altLang="en-US" sz="1800" dirty="0">
                <a:solidFill>
                  <a:schemeClr val="tx1"/>
                </a:solidFill>
                <a:latin typeface="+mj-lt"/>
              </a:rPr>
              <a:t>張一博</a:t>
            </a:r>
            <a:r>
              <a:rPr lang="en-US" altLang="zh-TW" sz="1800" dirty="0">
                <a:solidFill>
                  <a:schemeClr val="tx1"/>
                </a:solidFill>
                <a:latin typeface="+mj-lt"/>
              </a:rPr>
              <a:t>)</a:t>
            </a:r>
          </a:p>
          <a:p>
            <a:pPr lvl="2"/>
            <a:r>
              <a:rPr lang="en-US" sz="1400" dirty="0">
                <a:solidFill>
                  <a:schemeClr val="tx1"/>
                </a:solidFill>
                <a:latin typeface="+mj-lt"/>
              </a:rPr>
              <a:t>Research interests: </a:t>
            </a:r>
            <a:r>
              <a:rPr lang="en-HK" sz="1400" dirty="0">
                <a:latin typeface="+mj-lt"/>
              </a:rPr>
              <a:t>Image Processing</a:t>
            </a:r>
            <a:endParaRPr lang="en-US" sz="1400" dirty="0">
              <a:solidFill>
                <a:schemeClr val="tx1"/>
              </a:solidFill>
              <a:latin typeface="+mj-lt"/>
            </a:endParaRPr>
          </a:p>
          <a:p>
            <a:pPr lvl="1"/>
            <a:r>
              <a:rPr lang="en-US" sz="1800" dirty="0">
                <a:solidFill>
                  <a:schemeClr val="tx1"/>
                </a:solidFill>
                <a:latin typeface="+mj-lt"/>
              </a:rPr>
              <a:t>Prof. Derek Fai Wong </a:t>
            </a:r>
            <a:r>
              <a:rPr lang="en-US" altLang="zh-TW" sz="1800" dirty="0">
                <a:solidFill>
                  <a:schemeClr val="tx1"/>
                </a:solidFill>
                <a:latin typeface="+mj-lt"/>
              </a:rPr>
              <a:t>(</a:t>
            </a:r>
            <a:r>
              <a:rPr lang="zh-TW" altLang="en-US" sz="1800" dirty="0">
                <a:solidFill>
                  <a:schemeClr val="tx1"/>
                </a:solidFill>
                <a:latin typeface="+mj-lt"/>
              </a:rPr>
              <a:t>黃輝</a:t>
            </a:r>
            <a:r>
              <a:rPr lang="en-US" altLang="zh-TW" sz="1800" dirty="0">
                <a:solidFill>
                  <a:schemeClr val="tx1"/>
                </a:solidFill>
                <a:latin typeface="+mj-lt"/>
              </a:rPr>
              <a:t>)</a:t>
            </a:r>
          </a:p>
          <a:p>
            <a:pPr lvl="2"/>
            <a:r>
              <a:rPr lang="en-US" altLang="zh-TW" sz="1400" dirty="0">
                <a:solidFill>
                  <a:schemeClr val="tx1"/>
                </a:solidFill>
                <a:latin typeface="+mj-lt"/>
              </a:rPr>
              <a:t>Research interests: Natural Language Processing</a:t>
            </a:r>
          </a:p>
          <a:p>
            <a:pPr lvl="1"/>
            <a:r>
              <a:rPr lang="en-US" sz="1800" dirty="0">
                <a:solidFill>
                  <a:schemeClr val="tx1"/>
                </a:solidFill>
                <a:latin typeface="+mj-lt"/>
              </a:rPr>
              <a:t>Prof. Long CHEN (</a:t>
            </a:r>
            <a:r>
              <a:rPr lang="zh-TW" altLang="en-US" sz="1800" dirty="0">
                <a:solidFill>
                  <a:schemeClr val="tx1"/>
                </a:solidFill>
                <a:latin typeface="+mj-lt"/>
              </a:rPr>
              <a:t>陳龍</a:t>
            </a:r>
            <a:r>
              <a:rPr lang="en-US" altLang="zh-TW" sz="1800" dirty="0">
                <a:solidFill>
                  <a:schemeClr val="tx1"/>
                </a:solidFill>
                <a:latin typeface="+mj-lt"/>
              </a:rPr>
              <a:t>)</a:t>
            </a:r>
          </a:p>
          <a:p>
            <a:pPr lvl="2"/>
            <a:r>
              <a:rPr lang="en-US" sz="1400" dirty="0">
                <a:solidFill>
                  <a:schemeClr val="tx1"/>
                </a:solidFill>
                <a:latin typeface="+mj-lt"/>
              </a:rPr>
              <a:t>Research interests: Machine Learning</a:t>
            </a:r>
          </a:p>
          <a:p>
            <a:pPr lvl="1"/>
            <a:r>
              <a:rPr lang="en-US" sz="1800" dirty="0">
                <a:solidFill>
                  <a:schemeClr val="tx1"/>
                </a:solidFill>
                <a:latin typeface="+mj-lt"/>
              </a:rPr>
              <a:t>Prof. </a:t>
            </a:r>
            <a:r>
              <a:rPr lang="en-US" sz="1800" dirty="0" err="1">
                <a:solidFill>
                  <a:schemeClr val="tx1"/>
                </a:solidFill>
                <a:latin typeface="+mj-lt"/>
              </a:rPr>
              <a:t>ShirleyWeng</a:t>
            </a:r>
            <a:r>
              <a:rPr lang="en-US" sz="1800" dirty="0">
                <a:solidFill>
                  <a:schemeClr val="tx1"/>
                </a:solidFill>
                <a:latin typeface="+mj-lt"/>
              </a:rPr>
              <a:t> In SIU </a:t>
            </a:r>
            <a:r>
              <a:rPr lang="en-US" altLang="zh-TW" sz="1800" dirty="0">
                <a:solidFill>
                  <a:schemeClr val="tx1"/>
                </a:solidFill>
                <a:latin typeface="+mj-lt"/>
              </a:rPr>
              <a:t>(</a:t>
            </a:r>
            <a:r>
              <a:rPr lang="zh-TW" altLang="en-US" sz="1800" dirty="0">
                <a:solidFill>
                  <a:schemeClr val="tx1"/>
                </a:solidFill>
                <a:latin typeface="+mj-lt"/>
              </a:rPr>
              <a:t>蕭詠然</a:t>
            </a:r>
            <a:r>
              <a:rPr lang="en-US" altLang="zh-TW" sz="1800" dirty="0">
                <a:solidFill>
                  <a:schemeClr val="tx1"/>
                </a:solidFill>
                <a:latin typeface="+mj-lt"/>
              </a:rPr>
              <a:t>)</a:t>
            </a:r>
          </a:p>
          <a:p>
            <a:pPr lvl="2"/>
            <a:r>
              <a:rPr lang="en-US" dirty="0">
                <a:solidFill>
                  <a:schemeClr val="tx1"/>
                </a:solidFill>
              </a:rPr>
              <a:t>Research interests: Bioinformatics</a:t>
            </a:r>
            <a:endParaRPr lang="en-US" sz="1400" dirty="0">
              <a:solidFill>
                <a:schemeClr val="tx1"/>
              </a:solidFill>
              <a:latin typeface="+mj-lt"/>
            </a:endParaRPr>
          </a:p>
          <a:p>
            <a:r>
              <a:rPr lang="en-US" sz="2000" dirty="0">
                <a:solidFill>
                  <a:schemeClr val="tx1"/>
                </a:solidFill>
                <a:latin typeface="+mj-lt"/>
              </a:rPr>
              <a:t>Alibaba Cloud</a:t>
            </a:r>
          </a:p>
          <a:p>
            <a:pPr lvl="1"/>
            <a:r>
              <a:rPr lang="en-US" sz="1800" dirty="0">
                <a:latin typeface="+mj-lt"/>
              </a:rPr>
              <a:t>Emma WU</a:t>
            </a:r>
            <a:endParaRPr lang="en-US" sz="1800" dirty="0">
              <a:solidFill>
                <a:schemeClr val="tx1"/>
              </a:solidFill>
              <a:latin typeface="+mj-lt"/>
            </a:endParaRPr>
          </a:p>
        </p:txBody>
      </p:sp>
      <p:pic>
        <p:nvPicPr>
          <p:cNvPr id="2050" name="Picture 2" descr="https://www.cis.umac.mo/images/staff-photo/fstlhu.jpg">
            <a:extLst>
              <a:ext uri="{FF2B5EF4-FFF2-40B4-BE49-F238E27FC236}">
                <a16:creationId xmlns:a16="http://schemas.microsoft.com/office/drawing/2014/main" id="{6D4F61A2-3169-4C21-B929-79B4F5EA0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665" y="333481"/>
            <a:ext cx="1057275" cy="11525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cis.umac.mo/images/staff-photo/fstfw.jpg">
            <a:extLst>
              <a:ext uri="{FF2B5EF4-FFF2-40B4-BE49-F238E27FC236}">
                <a16:creationId xmlns:a16="http://schemas.microsoft.com/office/drawing/2014/main" id="{67F1F73B-47AA-463B-803C-4C9F810CD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955" y="1781361"/>
            <a:ext cx="1057275" cy="11525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cis.umac.mo/images/staff-photo/bobzhang.jpg">
            <a:extLst>
              <a:ext uri="{FF2B5EF4-FFF2-40B4-BE49-F238E27FC236}">
                <a16:creationId xmlns:a16="http://schemas.microsoft.com/office/drawing/2014/main" id="{F802DED9-E8C8-40D2-855D-750A12CC6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340" y="1217887"/>
            <a:ext cx="1057275" cy="11525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www.cis.umac.mo/images/staff-photo/fstcl.jpg">
            <a:extLst>
              <a:ext uri="{FF2B5EF4-FFF2-40B4-BE49-F238E27FC236}">
                <a16:creationId xmlns:a16="http://schemas.microsoft.com/office/drawing/2014/main" id="{750BF436-C5D2-4133-BC60-B851D115B1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4320" y="2708158"/>
            <a:ext cx="1057275" cy="1152525"/>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s://www.cis.um.edu.mo/images/staff-photo/shirleysiu.jpg">
            <a:extLst>
              <a:ext uri="{FF2B5EF4-FFF2-40B4-BE49-F238E27FC236}">
                <a16:creationId xmlns:a16="http://schemas.microsoft.com/office/drawing/2014/main" id="{FEBFE1AF-213D-4D84-B73F-0C2B064964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3914" y="3284420"/>
            <a:ext cx="1057275" cy="115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130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1" y="0"/>
            <a:ext cx="7783033" cy="436562"/>
          </a:xfrm>
        </p:spPr>
        <p:txBody>
          <a:bodyPr/>
          <a:lstStyle/>
          <a:p>
            <a:r>
              <a:rPr lang="en-US" sz="2400" u="sng" dirty="0">
                <a:latin typeface="+mj-lt"/>
              </a:rPr>
              <a:t>The Bellman Equation</a:t>
            </a: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778243" cy="402911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fontAlgn="base"/>
            <a:r>
              <a:rPr lang="en-US" dirty="0"/>
              <a:t>V(s)=max a (R(</a:t>
            </a:r>
            <a:r>
              <a:rPr lang="en-US" dirty="0" err="1"/>
              <a:t>s,a</a:t>
            </a:r>
            <a:r>
              <a:rPr lang="en-US" dirty="0"/>
              <a:t>)+ </a:t>
            </a:r>
            <a:r>
              <a:rPr lang="el-GR" dirty="0"/>
              <a:t>γ</a:t>
            </a:r>
            <a:r>
              <a:rPr lang="en-US" dirty="0"/>
              <a:t> V(s′))</a:t>
            </a:r>
          </a:p>
          <a:p>
            <a:pPr lvl="1" fontAlgn="base"/>
            <a:r>
              <a:rPr lang="en-US" dirty="0"/>
              <a:t>s = a particular state (room)</a:t>
            </a:r>
          </a:p>
          <a:p>
            <a:pPr lvl="1"/>
            <a:r>
              <a:rPr lang="en-US" dirty="0"/>
              <a:t>a = action (moving between the rooms)</a:t>
            </a:r>
          </a:p>
          <a:p>
            <a:pPr lvl="1"/>
            <a:r>
              <a:rPr lang="en-US" dirty="0"/>
              <a:t>s′ = state to which the robot goes from s</a:t>
            </a:r>
          </a:p>
          <a:p>
            <a:pPr lvl="1"/>
            <a:r>
              <a:rPr lang="en-US" dirty="0"/>
              <a:t>𝜸 = discount factor (we will get to it in a moment)</a:t>
            </a:r>
          </a:p>
          <a:p>
            <a:pPr lvl="1"/>
            <a:r>
              <a:rPr lang="en-US" dirty="0"/>
              <a:t>R(s, a) = a reward function which takes a state s and action a and outputs a reward value</a:t>
            </a:r>
          </a:p>
          <a:p>
            <a:pPr lvl="1"/>
            <a:r>
              <a:rPr lang="en-US" dirty="0"/>
              <a:t>V(s) = value of being in a particular state (the footprint)</a:t>
            </a:r>
          </a:p>
          <a:p>
            <a:pPr lvl="1"/>
            <a:endParaRPr lang="en-US" dirty="0"/>
          </a:p>
          <a:p>
            <a:r>
              <a:rPr lang="en-US" dirty="0"/>
              <a:t>We consider all the possible actions and take the one that yields the maximum value.</a:t>
            </a:r>
          </a:p>
        </p:txBody>
      </p:sp>
      <p:pic>
        <p:nvPicPr>
          <p:cNvPr id="4" name="Picture 3">
            <a:extLst>
              <a:ext uri="{FF2B5EF4-FFF2-40B4-BE49-F238E27FC236}">
                <a16:creationId xmlns:a16="http://schemas.microsoft.com/office/drawing/2014/main" id="{4441E04E-B9F9-2D46-96B6-43B10392EB5F}"/>
              </a:ext>
            </a:extLst>
          </p:cNvPr>
          <p:cNvPicPr>
            <a:picLocks noChangeAspect="1"/>
          </p:cNvPicPr>
          <p:nvPr/>
        </p:nvPicPr>
        <p:blipFill>
          <a:blip r:embed="rId2"/>
          <a:stretch>
            <a:fillRect/>
          </a:stretch>
        </p:blipFill>
        <p:spPr>
          <a:xfrm>
            <a:off x="5871210" y="218281"/>
            <a:ext cx="2159000" cy="1701800"/>
          </a:xfrm>
          <a:prstGeom prst="rect">
            <a:avLst/>
          </a:prstGeom>
        </p:spPr>
      </p:pic>
    </p:spTree>
    <p:extLst>
      <p:ext uri="{BB962C8B-B14F-4D97-AF65-F5344CB8AC3E}">
        <p14:creationId xmlns:p14="http://schemas.microsoft.com/office/powerpoint/2010/main" val="238981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1" y="0"/>
            <a:ext cx="7783033" cy="436562"/>
          </a:xfrm>
        </p:spPr>
        <p:txBody>
          <a:bodyPr/>
          <a:lstStyle/>
          <a:p>
            <a:r>
              <a:rPr lang="en-US" sz="2400" u="sng" dirty="0">
                <a:latin typeface="+mj-lt"/>
              </a:rPr>
              <a:t>The Bellman Equation</a:t>
            </a: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6520409" cy="402911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fontAlgn="base"/>
            <a:r>
              <a:rPr lang="en-US" dirty="0"/>
              <a:t>V(s)=</a:t>
            </a:r>
            <a:r>
              <a:rPr lang="en-US" dirty="0" err="1"/>
              <a:t>max</a:t>
            </a:r>
            <a:r>
              <a:rPr lang="en-US" baseline="-25000" dirty="0" err="1"/>
              <a:t>a</a:t>
            </a:r>
            <a:r>
              <a:rPr lang="en-US" dirty="0"/>
              <a:t> (R(</a:t>
            </a:r>
            <a:r>
              <a:rPr lang="en-US" dirty="0" err="1"/>
              <a:t>s,a</a:t>
            </a:r>
            <a:r>
              <a:rPr lang="en-US" dirty="0"/>
              <a:t>)+ </a:t>
            </a:r>
            <a:r>
              <a:rPr lang="el-GR" dirty="0"/>
              <a:t>γ</a:t>
            </a:r>
            <a:r>
              <a:rPr lang="en-US" dirty="0"/>
              <a:t> V(s′))</a:t>
            </a:r>
          </a:p>
          <a:p>
            <a:pPr fontAlgn="base"/>
            <a:r>
              <a:rPr lang="en-US" dirty="0"/>
              <a:t>Suppose the discount factor of 0.9</a:t>
            </a:r>
          </a:p>
          <a:p>
            <a:pPr fontAlgn="base"/>
            <a:r>
              <a:rPr lang="en-US" dirty="0"/>
              <a:t>The room, marked in yellow just below the green room will always have a value of 1.</a:t>
            </a:r>
          </a:p>
          <a:p>
            <a:pPr fontAlgn="base"/>
            <a:endParaRPr lang="en-US" dirty="0"/>
          </a:p>
        </p:txBody>
      </p:sp>
      <p:pic>
        <p:nvPicPr>
          <p:cNvPr id="3" name="Picture 2">
            <a:extLst>
              <a:ext uri="{FF2B5EF4-FFF2-40B4-BE49-F238E27FC236}">
                <a16:creationId xmlns:a16="http://schemas.microsoft.com/office/drawing/2014/main" id="{65031219-2B3A-E646-83C7-2695AB47D1C4}"/>
              </a:ext>
            </a:extLst>
          </p:cNvPr>
          <p:cNvPicPr>
            <a:picLocks noChangeAspect="1"/>
          </p:cNvPicPr>
          <p:nvPr/>
        </p:nvPicPr>
        <p:blipFill>
          <a:blip r:embed="rId2"/>
          <a:stretch>
            <a:fillRect/>
          </a:stretch>
        </p:blipFill>
        <p:spPr>
          <a:xfrm>
            <a:off x="440141" y="2622868"/>
            <a:ext cx="3955480" cy="2084070"/>
          </a:xfrm>
          <a:prstGeom prst="rect">
            <a:avLst/>
          </a:prstGeom>
        </p:spPr>
      </p:pic>
      <p:pic>
        <p:nvPicPr>
          <p:cNvPr id="5" name="Picture 4">
            <a:extLst>
              <a:ext uri="{FF2B5EF4-FFF2-40B4-BE49-F238E27FC236}">
                <a16:creationId xmlns:a16="http://schemas.microsoft.com/office/drawing/2014/main" id="{52E6C852-50F3-6F43-BF4D-616E0ACC417E}"/>
              </a:ext>
            </a:extLst>
          </p:cNvPr>
          <p:cNvPicPr>
            <a:picLocks noChangeAspect="1"/>
          </p:cNvPicPr>
          <p:nvPr/>
        </p:nvPicPr>
        <p:blipFill>
          <a:blip r:embed="rId3"/>
          <a:stretch>
            <a:fillRect/>
          </a:stretch>
        </p:blipFill>
        <p:spPr>
          <a:xfrm>
            <a:off x="4742011" y="2623839"/>
            <a:ext cx="3931802" cy="2084070"/>
          </a:xfrm>
          <a:prstGeom prst="rect">
            <a:avLst/>
          </a:prstGeom>
        </p:spPr>
      </p:pic>
    </p:spTree>
    <p:extLst>
      <p:ext uri="{BB962C8B-B14F-4D97-AF65-F5344CB8AC3E}">
        <p14:creationId xmlns:p14="http://schemas.microsoft.com/office/powerpoint/2010/main" val="3621266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1" y="0"/>
            <a:ext cx="7783033" cy="436562"/>
          </a:xfrm>
        </p:spPr>
        <p:txBody>
          <a:bodyPr/>
          <a:lstStyle/>
          <a:p>
            <a:r>
              <a:rPr lang="en-US" sz="2400" u="sng" dirty="0">
                <a:latin typeface="+mj-lt"/>
              </a:rPr>
              <a:t>Modeling stochasticity: Markov Decision Processes</a:t>
            </a: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21649" cy="402911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fontAlgn="base"/>
            <a:r>
              <a:rPr lang="en-US" dirty="0"/>
              <a:t>V(s)=</a:t>
            </a:r>
            <a:r>
              <a:rPr lang="en-US" dirty="0" err="1"/>
              <a:t>max</a:t>
            </a:r>
            <a:r>
              <a:rPr lang="en-US" baseline="-25000" dirty="0" err="1"/>
              <a:t>a</a:t>
            </a:r>
            <a:r>
              <a:rPr lang="en-US" dirty="0"/>
              <a:t> (R(</a:t>
            </a:r>
            <a:r>
              <a:rPr lang="en-US" dirty="0" err="1"/>
              <a:t>s,a</a:t>
            </a:r>
            <a:r>
              <a:rPr lang="en-US" dirty="0"/>
              <a:t>)+ </a:t>
            </a:r>
            <a:r>
              <a:rPr lang="el-GR" dirty="0"/>
              <a:t>γ</a:t>
            </a:r>
            <a:r>
              <a:rPr lang="en-US" dirty="0"/>
              <a:t> </a:t>
            </a:r>
            <a:r>
              <a:rPr lang="en-US" dirty="0">
                <a:solidFill>
                  <a:schemeClr val="accent1"/>
                </a:solidFill>
              </a:rPr>
              <a:t>V(s′)</a:t>
            </a:r>
            <a:r>
              <a:rPr lang="en-US" dirty="0"/>
              <a:t>)</a:t>
            </a:r>
          </a:p>
          <a:p>
            <a:pPr fontAlgn="base"/>
            <a:r>
              <a:rPr lang="en-US" dirty="0"/>
              <a:t>Let’s now consider, the robot has a slight chance of </a:t>
            </a:r>
            <a:r>
              <a:rPr lang="en-US" dirty="0" err="1"/>
              <a:t>dysfunctioning</a:t>
            </a:r>
            <a:r>
              <a:rPr lang="en-US" dirty="0"/>
              <a:t> and might take the left or right or bottom turn instead of taking the upper turn in order to get to the green room from where it is now (red room). </a:t>
            </a:r>
          </a:p>
          <a:p>
            <a:pPr fontAlgn="base"/>
            <a:r>
              <a:rPr lang="en-US" dirty="0"/>
              <a:t>What needs to be changed in the above equation so that we can introduce some amount of randomness here? </a:t>
            </a:r>
          </a:p>
          <a:p>
            <a:pPr fontAlgn="base"/>
            <a:endParaRPr lang="en-US" dirty="0"/>
          </a:p>
          <a:p>
            <a:pPr fontAlgn="base"/>
            <a:r>
              <a:rPr lang="en-US" dirty="0"/>
              <a:t>V(s)=</a:t>
            </a:r>
            <a:r>
              <a:rPr lang="en-US" dirty="0" err="1"/>
              <a:t>max</a:t>
            </a:r>
            <a:r>
              <a:rPr lang="en-US" baseline="-25000" dirty="0" err="1"/>
              <a:t>a</a:t>
            </a:r>
            <a:r>
              <a:rPr lang="en-US" dirty="0"/>
              <a:t> (R(</a:t>
            </a:r>
            <a:r>
              <a:rPr lang="en-US" dirty="0" err="1"/>
              <a:t>s,a</a:t>
            </a:r>
            <a:r>
              <a:rPr lang="en-US" dirty="0"/>
              <a:t>) + </a:t>
            </a:r>
            <a:r>
              <a:rPr lang="el-GR" dirty="0"/>
              <a:t>γ∑</a:t>
            </a:r>
            <a:r>
              <a:rPr lang="en-US" baseline="-25000" dirty="0"/>
              <a:t>s′ </a:t>
            </a:r>
            <a:r>
              <a:rPr lang="en-US" dirty="0">
                <a:solidFill>
                  <a:schemeClr val="accent1"/>
                </a:solidFill>
              </a:rPr>
              <a:t>P(</a:t>
            </a:r>
            <a:r>
              <a:rPr lang="en-US" dirty="0" err="1">
                <a:solidFill>
                  <a:schemeClr val="accent1"/>
                </a:solidFill>
              </a:rPr>
              <a:t>s,a,s</a:t>
            </a:r>
            <a:r>
              <a:rPr lang="en-US" dirty="0">
                <a:solidFill>
                  <a:schemeClr val="accent1"/>
                </a:solidFill>
              </a:rPr>
              <a:t>′)V(s′)</a:t>
            </a:r>
            <a:r>
              <a:rPr lang="en-US" dirty="0"/>
              <a:t>)</a:t>
            </a:r>
          </a:p>
          <a:p>
            <a:pPr lvl="1" fontAlgn="base"/>
            <a:r>
              <a:rPr lang="en-US" b="1" dirty="0"/>
              <a:t>P(s, a, s′) </a:t>
            </a:r>
            <a:r>
              <a:rPr lang="en-US" dirty="0"/>
              <a:t>- the probability of moving from room </a:t>
            </a:r>
            <a:r>
              <a:rPr lang="en-US" b="1" dirty="0"/>
              <a:t>s</a:t>
            </a:r>
            <a:r>
              <a:rPr lang="en-US" dirty="0"/>
              <a:t> to room </a:t>
            </a:r>
            <a:r>
              <a:rPr lang="en-US" b="1" dirty="0"/>
              <a:t>s′</a:t>
            </a:r>
            <a:r>
              <a:rPr lang="en-US" dirty="0"/>
              <a:t> with action </a:t>
            </a:r>
            <a:r>
              <a:rPr lang="en-US" b="1" dirty="0"/>
              <a:t>a</a:t>
            </a:r>
            <a:endParaRPr lang="en-US" dirty="0"/>
          </a:p>
          <a:p>
            <a:pPr lvl="1" fontAlgn="base"/>
            <a:endParaRPr lang="en-US" dirty="0"/>
          </a:p>
        </p:txBody>
      </p:sp>
    </p:spTree>
    <p:extLst>
      <p:ext uri="{BB962C8B-B14F-4D97-AF65-F5344CB8AC3E}">
        <p14:creationId xmlns:p14="http://schemas.microsoft.com/office/powerpoint/2010/main" val="8501683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1" y="0"/>
            <a:ext cx="7783033" cy="436562"/>
          </a:xfrm>
        </p:spPr>
        <p:txBody>
          <a:bodyPr/>
          <a:lstStyle/>
          <a:p>
            <a:r>
              <a:rPr lang="en-US" sz="2400" u="sng" dirty="0">
                <a:latin typeface="+mj-lt"/>
              </a:rPr>
              <a:t>Modeling stochasticity: Markov Decision Processes</a:t>
            </a: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21649" cy="402911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fontAlgn="base"/>
            <a:r>
              <a:rPr lang="en-US" dirty="0"/>
              <a:t>V(s)=max a (R(</a:t>
            </a:r>
            <a:r>
              <a:rPr lang="en-US" dirty="0" err="1"/>
              <a:t>s,a</a:t>
            </a:r>
            <a:r>
              <a:rPr lang="en-US" dirty="0"/>
              <a:t>) + </a:t>
            </a:r>
            <a:r>
              <a:rPr lang="el-GR" dirty="0"/>
              <a:t>γ∑</a:t>
            </a:r>
            <a:r>
              <a:rPr lang="en-US" baseline="-25000" dirty="0" err="1"/>
              <a:t>s′</a:t>
            </a:r>
            <a:r>
              <a:rPr lang="en-US" dirty="0" err="1"/>
              <a:t>P</a:t>
            </a:r>
            <a:r>
              <a:rPr lang="en-US" dirty="0"/>
              <a:t>(</a:t>
            </a:r>
            <a:r>
              <a:rPr lang="en-US" dirty="0" err="1"/>
              <a:t>s,a,s</a:t>
            </a:r>
            <a:r>
              <a:rPr lang="en-US" dirty="0"/>
              <a:t>′)V(s′))</a:t>
            </a:r>
          </a:p>
          <a:p>
            <a:pPr lvl="1" fontAlgn="base"/>
            <a:r>
              <a:rPr lang="en-US" b="1" dirty="0"/>
              <a:t>P(s, a, s′) </a:t>
            </a:r>
            <a:r>
              <a:rPr lang="en-US" dirty="0"/>
              <a:t>- the probability of moving from room </a:t>
            </a:r>
            <a:r>
              <a:rPr lang="en-US" b="1" dirty="0"/>
              <a:t>s</a:t>
            </a:r>
            <a:r>
              <a:rPr lang="en-US" dirty="0"/>
              <a:t> to room </a:t>
            </a:r>
            <a:r>
              <a:rPr lang="en-US" b="1" dirty="0"/>
              <a:t>s′</a:t>
            </a:r>
            <a:r>
              <a:rPr lang="en-US" dirty="0"/>
              <a:t> with action </a:t>
            </a:r>
            <a:r>
              <a:rPr lang="en-US" b="1" dirty="0"/>
              <a:t>a</a:t>
            </a:r>
          </a:p>
          <a:p>
            <a:pPr fontAlgn="base"/>
            <a:r>
              <a:rPr lang="en-US" dirty="0"/>
              <a:t>When we associate probabilities to each of these turns, </a:t>
            </a:r>
            <a:r>
              <a:rPr lang="en-US" i="1" dirty="0"/>
              <a:t>we essentially mean that there is an 80% chance that the robot will take the upper turn</a:t>
            </a:r>
            <a:r>
              <a:rPr lang="en-US" dirty="0"/>
              <a:t>.</a:t>
            </a:r>
          </a:p>
          <a:p>
            <a:pPr lvl="1" fontAlgn="base"/>
            <a:endParaRPr lang="en-US" dirty="0"/>
          </a:p>
        </p:txBody>
      </p:sp>
      <p:pic>
        <p:nvPicPr>
          <p:cNvPr id="4" name="Picture 3">
            <a:extLst>
              <a:ext uri="{FF2B5EF4-FFF2-40B4-BE49-F238E27FC236}">
                <a16:creationId xmlns:a16="http://schemas.microsoft.com/office/drawing/2014/main" id="{72339802-90AF-3F4B-813B-EBD62208EE8C}"/>
              </a:ext>
            </a:extLst>
          </p:cNvPr>
          <p:cNvPicPr>
            <a:picLocks noChangeAspect="1"/>
          </p:cNvPicPr>
          <p:nvPr/>
        </p:nvPicPr>
        <p:blipFill>
          <a:blip r:embed="rId2"/>
          <a:stretch>
            <a:fillRect/>
          </a:stretch>
        </p:blipFill>
        <p:spPr>
          <a:xfrm>
            <a:off x="2621823" y="2425700"/>
            <a:ext cx="3900354" cy="2717800"/>
          </a:xfrm>
          <a:prstGeom prst="rect">
            <a:avLst/>
          </a:prstGeom>
        </p:spPr>
      </p:pic>
    </p:spTree>
    <p:extLst>
      <p:ext uri="{BB962C8B-B14F-4D97-AF65-F5344CB8AC3E}">
        <p14:creationId xmlns:p14="http://schemas.microsoft.com/office/powerpoint/2010/main" val="1508146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1" y="0"/>
            <a:ext cx="7783033" cy="436562"/>
          </a:xfrm>
        </p:spPr>
        <p:txBody>
          <a:bodyPr/>
          <a:lstStyle/>
          <a:p>
            <a:r>
              <a:rPr lang="en-US" sz="2400" u="sng" dirty="0">
                <a:latin typeface="+mj-lt"/>
              </a:rPr>
              <a:t>Transitioning to Q-Learning</a:t>
            </a: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25132"/>
            <a:ext cx="8821649" cy="402911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fontAlgn="base"/>
            <a:r>
              <a:rPr lang="en-US" dirty="0"/>
              <a:t>V(s)=</a:t>
            </a:r>
            <a:r>
              <a:rPr lang="en-US" dirty="0" err="1"/>
              <a:t>max</a:t>
            </a:r>
            <a:r>
              <a:rPr lang="en-US" baseline="-25000" dirty="0" err="1"/>
              <a:t>a</a:t>
            </a:r>
            <a:r>
              <a:rPr lang="en-US" dirty="0"/>
              <a:t> (</a:t>
            </a:r>
            <a:r>
              <a:rPr lang="en-US" dirty="0">
                <a:solidFill>
                  <a:schemeClr val="accent1"/>
                </a:solidFill>
              </a:rPr>
              <a:t>R(</a:t>
            </a:r>
            <a:r>
              <a:rPr lang="en-US" dirty="0" err="1">
                <a:solidFill>
                  <a:schemeClr val="accent1"/>
                </a:solidFill>
              </a:rPr>
              <a:t>s,a</a:t>
            </a:r>
            <a:r>
              <a:rPr lang="en-US" dirty="0">
                <a:solidFill>
                  <a:schemeClr val="accent1"/>
                </a:solidFill>
              </a:rPr>
              <a:t>) + </a:t>
            </a:r>
            <a:r>
              <a:rPr lang="el-GR" dirty="0">
                <a:solidFill>
                  <a:schemeClr val="accent1"/>
                </a:solidFill>
              </a:rPr>
              <a:t>γ∑</a:t>
            </a:r>
            <a:r>
              <a:rPr lang="en-US" baseline="-25000" dirty="0" err="1">
                <a:solidFill>
                  <a:schemeClr val="accent1"/>
                </a:solidFill>
              </a:rPr>
              <a:t>s′</a:t>
            </a:r>
            <a:r>
              <a:rPr lang="en-US" dirty="0" err="1">
                <a:solidFill>
                  <a:schemeClr val="accent1"/>
                </a:solidFill>
              </a:rPr>
              <a:t>P</a:t>
            </a:r>
            <a:r>
              <a:rPr lang="en-US" dirty="0">
                <a:solidFill>
                  <a:schemeClr val="accent1"/>
                </a:solidFill>
              </a:rPr>
              <a:t>(</a:t>
            </a:r>
            <a:r>
              <a:rPr lang="en-US" dirty="0" err="1">
                <a:solidFill>
                  <a:schemeClr val="accent1"/>
                </a:solidFill>
              </a:rPr>
              <a:t>s,a,s</a:t>
            </a:r>
            <a:r>
              <a:rPr lang="en-US" dirty="0">
                <a:solidFill>
                  <a:schemeClr val="accent1"/>
                </a:solidFill>
              </a:rPr>
              <a:t>′)V(s′)</a:t>
            </a:r>
            <a:r>
              <a:rPr lang="en-US" dirty="0"/>
              <a:t>)</a:t>
            </a:r>
          </a:p>
          <a:p>
            <a:pPr fontAlgn="base"/>
            <a:r>
              <a:rPr lang="en-US" dirty="0"/>
              <a:t>Q-Learning poses an idea of assessing the </a:t>
            </a:r>
            <a:r>
              <a:rPr lang="en-US" i="1" dirty="0">
                <a:solidFill>
                  <a:schemeClr val="accent1"/>
                </a:solidFill>
              </a:rPr>
              <a:t>quality of an action</a:t>
            </a:r>
            <a:r>
              <a:rPr lang="en-US" i="1" dirty="0"/>
              <a:t> </a:t>
            </a:r>
            <a:r>
              <a:rPr lang="en-US" dirty="0"/>
              <a:t>that is taken to move to a state rather than determining the possible value of the state (value footprint) being moved to.</a:t>
            </a:r>
          </a:p>
          <a:p>
            <a:pPr fontAlgn="base"/>
            <a:endParaRPr lang="en-US" dirty="0"/>
          </a:p>
          <a:p>
            <a:pPr fontAlgn="base"/>
            <a:r>
              <a:rPr lang="en-US" dirty="0"/>
              <a:t>Q(</a:t>
            </a:r>
            <a:r>
              <a:rPr lang="en-US" dirty="0" err="1"/>
              <a:t>s,a</a:t>
            </a:r>
            <a:r>
              <a:rPr lang="en-US" dirty="0"/>
              <a:t>) = </a:t>
            </a:r>
            <a:r>
              <a:rPr lang="en-US" dirty="0">
                <a:solidFill>
                  <a:schemeClr val="accent1"/>
                </a:solidFill>
              </a:rPr>
              <a:t>R(</a:t>
            </a:r>
            <a:r>
              <a:rPr lang="en-US" dirty="0" err="1">
                <a:solidFill>
                  <a:schemeClr val="accent1"/>
                </a:solidFill>
              </a:rPr>
              <a:t>s,a</a:t>
            </a:r>
            <a:r>
              <a:rPr lang="en-US" dirty="0">
                <a:solidFill>
                  <a:schemeClr val="accent1"/>
                </a:solidFill>
              </a:rPr>
              <a:t>) + </a:t>
            </a:r>
            <a:r>
              <a:rPr lang="el-GR" dirty="0">
                <a:solidFill>
                  <a:schemeClr val="accent1"/>
                </a:solidFill>
              </a:rPr>
              <a:t>γ∑</a:t>
            </a:r>
            <a:r>
              <a:rPr lang="en-US" baseline="-25000" dirty="0" err="1">
                <a:solidFill>
                  <a:schemeClr val="accent1"/>
                </a:solidFill>
              </a:rPr>
              <a:t>s′</a:t>
            </a:r>
            <a:r>
              <a:rPr lang="en-US" dirty="0" err="1">
                <a:solidFill>
                  <a:schemeClr val="accent1"/>
                </a:solidFill>
              </a:rPr>
              <a:t>P</a:t>
            </a:r>
            <a:r>
              <a:rPr lang="en-US" dirty="0">
                <a:solidFill>
                  <a:schemeClr val="accent1"/>
                </a:solidFill>
              </a:rPr>
              <a:t>(</a:t>
            </a:r>
            <a:r>
              <a:rPr lang="en-US" dirty="0" err="1">
                <a:solidFill>
                  <a:schemeClr val="accent1"/>
                </a:solidFill>
              </a:rPr>
              <a:t>s,a,s</a:t>
            </a:r>
            <a:r>
              <a:rPr lang="en-US" dirty="0">
                <a:solidFill>
                  <a:schemeClr val="accent1"/>
                </a:solidFill>
              </a:rPr>
              <a:t>′)</a:t>
            </a:r>
            <a:r>
              <a:rPr lang="en-US" dirty="0">
                <a:solidFill>
                  <a:srgbClr val="FF0000"/>
                </a:solidFill>
              </a:rPr>
              <a:t>V(s′)</a:t>
            </a:r>
          </a:p>
          <a:p>
            <a:pPr fontAlgn="base"/>
            <a:r>
              <a:rPr lang="en-US" dirty="0"/>
              <a:t>Q(</a:t>
            </a:r>
            <a:r>
              <a:rPr lang="en-US" dirty="0" err="1"/>
              <a:t>s,a</a:t>
            </a:r>
            <a:r>
              <a:rPr lang="en-US" dirty="0"/>
              <a:t>) = R(</a:t>
            </a:r>
            <a:r>
              <a:rPr lang="en-US" dirty="0" err="1"/>
              <a:t>s,a</a:t>
            </a:r>
            <a:r>
              <a:rPr lang="en-US" dirty="0"/>
              <a:t>) + </a:t>
            </a:r>
            <a:r>
              <a:rPr lang="el-GR" dirty="0"/>
              <a:t>γ∑</a:t>
            </a:r>
            <a:r>
              <a:rPr lang="en-US" baseline="-25000" dirty="0"/>
              <a:t>s′ </a:t>
            </a:r>
            <a:r>
              <a:rPr lang="en-US" dirty="0"/>
              <a:t>(P(</a:t>
            </a:r>
            <a:r>
              <a:rPr lang="en-US" dirty="0" err="1"/>
              <a:t>s,a,s</a:t>
            </a:r>
            <a:r>
              <a:rPr lang="en-US" dirty="0"/>
              <a:t>′)</a:t>
            </a:r>
            <a:r>
              <a:rPr lang="en-US" dirty="0" err="1">
                <a:solidFill>
                  <a:srgbClr val="FF0000"/>
                </a:solidFill>
              </a:rPr>
              <a:t>max</a:t>
            </a:r>
            <a:r>
              <a:rPr lang="en-US" baseline="-25000" dirty="0" err="1">
                <a:solidFill>
                  <a:srgbClr val="FF0000"/>
                </a:solidFill>
              </a:rPr>
              <a:t>a′</a:t>
            </a:r>
            <a:r>
              <a:rPr lang="en-US" dirty="0" err="1">
                <a:solidFill>
                  <a:srgbClr val="FF0000"/>
                </a:solidFill>
              </a:rPr>
              <a:t>Q</a:t>
            </a:r>
            <a:r>
              <a:rPr lang="en-US" dirty="0">
                <a:solidFill>
                  <a:srgbClr val="FF0000"/>
                </a:solidFill>
              </a:rPr>
              <a:t>(</a:t>
            </a:r>
            <a:r>
              <a:rPr lang="en-US" dirty="0" err="1">
                <a:solidFill>
                  <a:srgbClr val="FF0000"/>
                </a:solidFill>
              </a:rPr>
              <a:t>s′,a</a:t>
            </a:r>
            <a:r>
              <a:rPr lang="en-US" dirty="0">
                <a:solidFill>
                  <a:srgbClr val="FF0000"/>
                </a:solidFill>
              </a:rPr>
              <a:t>′)</a:t>
            </a:r>
            <a:r>
              <a:rPr lang="en-US" dirty="0"/>
              <a:t>)</a:t>
            </a:r>
          </a:p>
          <a:p>
            <a:pPr lvl="1" fontAlgn="base"/>
            <a:r>
              <a:rPr lang="en-US" dirty="0">
                <a:solidFill>
                  <a:schemeClr val="tx1"/>
                </a:solidFill>
              </a:rPr>
              <a:t>by recursion</a:t>
            </a:r>
          </a:p>
        </p:txBody>
      </p:sp>
    </p:spTree>
    <p:extLst>
      <p:ext uri="{BB962C8B-B14F-4D97-AF65-F5344CB8AC3E}">
        <p14:creationId xmlns:p14="http://schemas.microsoft.com/office/powerpoint/2010/main" val="10093139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1" y="0"/>
            <a:ext cx="7783033" cy="436562"/>
          </a:xfrm>
        </p:spPr>
        <p:txBody>
          <a:bodyPr/>
          <a:lstStyle/>
          <a:p>
            <a:r>
              <a:rPr lang="en-US" sz="2400" u="sng" dirty="0">
                <a:latin typeface="+mj-lt"/>
              </a:rPr>
              <a:t>The last piece of the puzzle: Temporal difference</a:t>
            </a: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25132"/>
            <a:ext cx="8821649" cy="402911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fontAlgn="base"/>
            <a:r>
              <a:rPr lang="en-US" dirty="0"/>
              <a:t>Temporal Difference is the component that will help the robot to calculate the Q-values with respect to the changes in the environment over time. </a:t>
            </a:r>
          </a:p>
          <a:p>
            <a:pPr fontAlgn="base"/>
            <a:r>
              <a:rPr lang="en-US" dirty="0"/>
              <a:t>We recalculate the new </a:t>
            </a:r>
            <a:r>
              <a:rPr lang="en-US" b="1" dirty="0">
                <a:solidFill>
                  <a:schemeClr val="accent1"/>
                </a:solidFill>
              </a:rPr>
              <a:t>Q(s, a)</a:t>
            </a:r>
            <a:r>
              <a:rPr lang="en-US" b="1" dirty="0"/>
              <a:t> </a:t>
            </a:r>
            <a:r>
              <a:rPr lang="en-US" dirty="0"/>
              <a:t>with the same formula and subtract the previously known </a:t>
            </a:r>
            <a:r>
              <a:rPr lang="en-US" b="1" dirty="0"/>
              <a:t>Q(s, a) </a:t>
            </a:r>
            <a:r>
              <a:rPr lang="en-US" dirty="0"/>
              <a:t>from it.</a:t>
            </a:r>
          </a:p>
          <a:p>
            <a:pPr fontAlgn="base"/>
            <a:r>
              <a:rPr lang="en-US" dirty="0"/>
              <a:t>TD(</a:t>
            </a:r>
            <a:r>
              <a:rPr lang="en-US" dirty="0" err="1"/>
              <a:t>a,s</a:t>
            </a:r>
            <a:r>
              <a:rPr lang="en-US" dirty="0"/>
              <a:t>) = </a:t>
            </a:r>
            <a:r>
              <a:rPr lang="en-US" dirty="0">
                <a:solidFill>
                  <a:schemeClr val="accent1"/>
                </a:solidFill>
              </a:rPr>
              <a:t>R(</a:t>
            </a:r>
            <a:r>
              <a:rPr lang="en-US" dirty="0" err="1">
                <a:solidFill>
                  <a:schemeClr val="accent1"/>
                </a:solidFill>
              </a:rPr>
              <a:t>s,a</a:t>
            </a:r>
            <a:r>
              <a:rPr lang="en-US" dirty="0">
                <a:solidFill>
                  <a:schemeClr val="accent1"/>
                </a:solidFill>
              </a:rPr>
              <a:t>) + </a:t>
            </a:r>
            <a:r>
              <a:rPr lang="el-GR" dirty="0">
                <a:solidFill>
                  <a:schemeClr val="accent1"/>
                </a:solidFill>
              </a:rPr>
              <a:t>γ∑</a:t>
            </a:r>
            <a:r>
              <a:rPr lang="en-US" baseline="-25000" dirty="0">
                <a:solidFill>
                  <a:schemeClr val="accent1"/>
                </a:solidFill>
              </a:rPr>
              <a:t>s′ </a:t>
            </a:r>
            <a:r>
              <a:rPr lang="en-US" dirty="0">
                <a:solidFill>
                  <a:schemeClr val="accent1"/>
                </a:solidFill>
              </a:rPr>
              <a:t>(P(</a:t>
            </a:r>
            <a:r>
              <a:rPr lang="en-US" dirty="0" err="1">
                <a:solidFill>
                  <a:schemeClr val="accent1"/>
                </a:solidFill>
              </a:rPr>
              <a:t>s,a,s</a:t>
            </a:r>
            <a:r>
              <a:rPr lang="en-US" dirty="0">
                <a:solidFill>
                  <a:schemeClr val="accent1"/>
                </a:solidFill>
              </a:rPr>
              <a:t>′)</a:t>
            </a:r>
            <a:r>
              <a:rPr lang="en-US" dirty="0" err="1">
                <a:solidFill>
                  <a:schemeClr val="accent1"/>
                </a:solidFill>
              </a:rPr>
              <a:t>max</a:t>
            </a:r>
            <a:r>
              <a:rPr lang="en-US" baseline="-25000" dirty="0" err="1">
                <a:solidFill>
                  <a:schemeClr val="accent1"/>
                </a:solidFill>
              </a:rPr>
              <a:t>a′</a:t>
            </a:r>
            <a:r>
              <a:rPr lang="en-US" dirty="0" err="1">
                <a:solidFill>
                  <a:schemeClr val="accent1"/>
                </a:solidFill>
              </a:rPr>
              <a:t>Q</a:t>
            </a:r>
            <a:r>
              <a:rPr lang="en-US" dirty="0">
                <a:solidFill>
                  <a:schemeClr val="accent1"/>
                </a:solidFill>
              </a:rPr>
              <a:t>(</a:t>
            </a:r>
            <a:r>
              <a:rPr lang="en-US" dirty="0" err="1">
                <a:solidFill>
                  <a:schemeClr val="accent1"/>
                </a:solidFill>
              </a:rPr>
              <a:t>s′,a</a:t>
            </a:r>
            <a:r>
              <a:rPr lang="en-US" dirty="0">
                <a:solidFill>
                  <a:schemeClr val="accent1"/>
                </a:solidFill>
              </a:rPr>
              <a:t>′))</a:t>
            </a:r>
            <a:r>
              <a:rPr lang="en-US" dirty="0"/>
              <a:t> – Q(</a:t>
            </a:r>
            <a:r>
              <a:rPr lang="en-US" dirty="0" err="1"/>
              <a:t>s,a</a:t>
            </a:r>
            <a:r>
              <a:rPr lang="en-US" dirty="0"/>
              <a:t>)</a:t>
            </a:r>
          </a:p>
          <a:p>
            <a:pPr lvl="1" fontAlgn="base"/>
            <a:r>
              <a:rPr lang="en-US" dirty="0"/>
              <a:t>The </a:t>
            </a:r>
            <a:r>
              <a:rPr lang="en-US" dirty="0">
                <a:solidFill>
                  <a:schemeClr val="accent1"/>
                </a:solidFill>
              </a:rPr>
              <a:t>blue part</a:t>
            </a:r>
            <a:r>
              <a:rPr lang="en-US" dirty="0"/>
              <a:t> is the new </a:t>
            </a:r>
            <a:r>
              <a:rPr lang="en-US" dirty="0">
                <a:solidFill>
                  <a:schemeClr val="accent1"/>
                </a:solidFill>
              </a:rPr>
              <a:t>Q(</a:t>
            </a:r>
            <a:r>
              <a:rPr lang="en-US" dirty="0" err="1">
                <a:solidFill>
                  <a:schemeClr val="accent1"/>
                </a:solidFill>
              </a:rPr>
              <a:t>s,a</a:t>
            </a:r>
            <a:r>
              <a:rPr lang="en-US" dirty="0">
                <a:solidFill>
                  <a:schemeClr val="accent1"/>
                </a:solidFill>
              </a:rPr>
              <a:t>)</a:t>
            </a:r>
          </a:p>
          <a:p>
            <a:pPr fontAlgn="base"/>
            <a:endParaRPr lang="en-US" dirty="0">
              <a:solidFill>
                <a:schemeClr val="tx1"/>
              </a:solidFill>
            </a:endParaRPr>
          </a:p>
        </p:txBody>
      </p:sp>
    </p:spTree>
    <p:extLst>
      <p:ext uri="{BB962C8B-B14F-4D97-AF65-F5344CB8AC3E}">
        <p14:creationId xmlns:p14="http://schemas.microsoft.com/office/powerpoint/2010/main" val="19754235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1" y="0"/>
            <a:ext cx="7783033" cy="436562"/>
          </a:xfrm>
        </p:spPr>
        <p:txBody>
          <a:bodyPr/>
          <a:lstStyle/>
          <a:p>
            <a:r>
              <a:rPr lang="en-US" sz="2400" u="sng" dirty="0">
                <a:latin typeface="+mj-lt"/>
              </a:rPr>
              <a:t>The last piece of the puzzle: Temporal difference</a:t>
            </a: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25132"/>
            <a:ext cx="8821649" cy="402911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fontAlgn="base"/>
            <a:r>
              <a:rPr lang="en-US" dirty="0">
                <a:solidFill>
                  <a:srgbClr val="FF0000"/>
                </a:solidFill>
              </a:rPr>
              <a:t>TD(</a:t>
            </a:r>
            <a:r>
              <a:rPr lang="en-US" dirty="0" err="1">
                <a:solidFill>
                  <a:srgbClr val="FF0000"/>
                </a:solidFill>
              </a:rPr>
              <a:t>a,s</a:t>
            </a:r>
            <a:r>
              <a:rPr lang="en-US" dirty="0">
                <a:solidFill>
                  <a:srgbClr val="FF0000"/>
                </a:solidFill>
              </a:rPr>
              <a:t>)</a:t>
            </a:r>
            <a:r>
              <a:rPr lang="en-US" dirty="0"/>
              <a:t> = </a:t>
            </a:r>
            <a:r>
              <a:rPr lang="en-US" dirty="0">
                <a:solidFill>
                  <a:schemeClr val="accent1"/>
                </a:solidFill>
              </a:rPr>
              <a:t>R(</a:t>
            </a:r>
            <a:r>
              <a:rPr lang="en-US" dirty="0" err="1">
                <a:solidFill>
                  <a:schemeClr val="accent1"/>
                </a:solidFill>
              </a:rPr>
              <a:t>s,a</a:t>
            </a:r>
            <a:r>
              <a:rPr lang="en-US" dirty="0">
                <a:solidFill>
                  <a:schemeClr val="accent1"/>
                </a:solidFill>
              </a:rPr>
              <a:t>) + </a:t>
            </a:r>
            <a:r>
              <a:rPr lang="el-GR" dirty="0">
                <a:solidFill>
                  <a:schemeClr val="accent1"/>
                </a:solidFill>
              </a:rPr>
              <a:t>γ∑</a:t>
            </a:r>
            <a:r>
              <a:rPr lang="en-US" baseline="-25000" dirty="0">
                <a:solidFill>
                  <a:schemeClr val="accent1"/>
                </a:solidFill>
              </a:rPr>
              <a:t>s′ </a:t>
            </a:r>
            <a:r>
              <a:rPr lang="en-US" dirty="0">
                <a:solidFill>
                  <a:schemeClr val="accent1"/>
                </a:solidFill>
              </a:rPr>
              <a:t>(P(</a:t>
            </a:r>
            <a:r>
              <a:rPr lang="en-US" dirty="0" err="1">
                <a:solidFill>
                  <a:schemeClr val="accent1"/>
                </a:solidFill>
              </a:rPr>
              <a:t>s,a,s</a:t>
            </a:r>
            <a:r>
              <a:rPr lang="en-US" dirty="0">
                <a:solidFill>
                  <a:schemeClr val="accent1"/>
                </a:solidFill>
              </a:rPr>
              <a:t>′) </a:t>
            </a:r>
            <a:r>
              <a:rPr lang="en-US" dirty="0" err="1">
                <a:solidFill>
                  <a:schemeClr val="accent1"/>
                </a:solidFill>
              </a:rPr>
              <a:t>max</a:t>
            </a:r>
            <a:r>
              <a:rPr lang="en-US" baseline="-25000" dirty="0" err="1">
                <a:solidFill>
                  <a:schemeClr val="accent1"/>
                </a:solidFill>
              </a:rPr>
              <a:t>a</a:t>
            </a:r>
            <a:r>
              <a:rPr lang="en-US" baseline="-25000" dirty="0">
                <a:solidFill>
                  <a:schemeClr val="accent1"/>
                </a:solidFill>
              </a:rPr>
              <a:t>′ </a:t>
            </a:r>
            <a:r>
              <a:rPr lang="en-US" dirty="0">
                <a:solidFill>
                  <a:schemeClr val="accent1"/>
                </a:solidFill>
              </a:rPr>
              <a:t>Q(</a:t>
            </a:r>
            <a:r>
              <a:rPr lang="en-US" dirty="0" err="1">
                <a:solidFill>
                  <a:schemeClr val="accent1"/>
                </a:solidFill>
              </a:rPr>
              <a:t>s′,a</a:t>
            </a:r>
            <a:r>
              <a:rPr lang="en-US" dirty="0">
                <a:solidFill>
                  <a:schemeClr val="accent1"/>
                </a:solidFill>
              </a:rPr>
              <a:t>′))</a:t>
            </a:r>
            <a:r>
              <a:rPr lang="en-US" dirty="0"/>
              <a:t> – Q(</a:t>
            </a:r>
            <a:r>
              <a:rPr lang="en-US" dirty="0" err="1"/>
              <a:t>s,a</a:t>
            </a:r>
            <a:r>
              <a:rPr lang="en-US" dirty="0"/>
              <a:t>)</a:t>
            </a:r>
          </a:p>
          <a:p>
            <a:pPr fontAlgn="base"/>
            <a:endParaRPr lang="en-US" dirty="0"/>
          </a:p>
          <a:p>
            <a:pPr fontAlgn="base"/>
            <a:r>
              <a:rPr lang="en-US" dirty="0"/>
              <a:t>The equation that we just derived gives the temporal difference in the Q-values which further helps to capture the random changes that the environment may impose. </a:t>
            </a:r>
          </a:p>
          <a:p>
            <a:pPr fontAlgn="base"/>
            <a:r>
              <a:rPr lang="en-US" dirty="0"/>
              <a:t>The new </a:t>
            </a:r>
            <a:r>
              <a:rPr lang="en-US" b="1" dirty="0"/>
              <a:t>Q(s, a)</a:t>
            </a:r>
            <a:r>
              <a:rPr lang="en-US" dirty="0"/>
              <a:t> is updated as the following:</a:t>
            </a:r>
          </a:p>
          <a:p>
            <a:pPr fontAlgn="base"/>
            <a:r>
              <a:rPr lang="en-US" dirty="0"/>
              <a:t>Q</a:t>
            </a:r>
            <a:r>
              <a:rPr lang="en-US" baseline="-25000" dirty="0"/>
              <a:t>t</a:t>
            </a:r>
            <a:r>
              <a:rPr lang="en-US" dirty="0"/>
              <a:t>(</a:t>
            </a:r>
            <a:r>
              <a:rPr lang="en-US" dirty="0" err="1"/>
              <a:t>s,a</a:t>
            </a:r>
            <a:r>
              <a:rPr lang="en-US" dirty="0"/>
              <a:t>) = Q</a:t>
            </a:r>
            <a:r>
              <a:rPr lang="en-US" baseline="-25000" dirty="0"/>
              <a:t>t−1</a:t>
            </a:r>
            <a:r>
              <a:rPr lang="en-US" dirty="0"/>
              <a:t>(</a:t>
            </a:r>
            <a:r>
              <a:rPr lang="en-US" dirty="0" err="1"/>
              <a:t>s,a</a:t>
            </a:r>
            <a:r>
              <a:rPr lang="en-US" dirty="0"/>
              <a:t>) + </a:t>
            </a:r>
            <a:r>
              <a:rPr lang="el-GR" dirty="0"/>
              <a:t>α</a:t>
            </a:r>
            <a:r>
              <a:rPr lang="en-US" dirty="0" err="1">
                <a:solidFill>
                  <a:srgbClr val="FF0000"/>
                </a:solidFill>
              </a:rPr>
              <a:t>TD</a:t>
            </a:r>
            <a:r>
              <a:rPr lang="en-US" baseline="-25000" dirty="0" err="1">
                <a:solidFill>
                  <a:srgbClr val="FF0000"/>
                </a:solidFill>
              </a:rPr>
              <a:t>t</a:t>
            </a:r>
            <a:r>
              <a:rPr lang="en-US" dirty="0">
                <a:solidFill>
                  <a:srgbClr val="FF0000"/>
                </a:solidFill>
              </a:rPr>
              <a:t>(</a:t>
            </a:r>
            <a:r>
              <a:rPr lang="en-US" dirty="0" err="1">
                <a:solidFill>
                  <a:srgbClr val="FF0000"/>
                </a:solidFill>
              </a:rPr>
              <a:t>a,s</a:t>
            </a:r>
            <a:r>
              <a:rPr lang="en-US" dirty="0">
                <a:solidFill>
                  <a:srgbClr val="FF0000"/>
                </a:solidFill>
              </a:rPr>
              <a:t>)</a:t>
            </a:r>
          </a:p>
          <a:p>
            <a:pPr fontAlgn="base"/>
            <a:r>
              <a:rPr lang="en-US" dirty="0"/>
              <a:t>Q</a:t>
            </a:r>
            <a:r>
              <a:rPr lang="en-US" baseline="-25000" dirty="0"/>
              <a:t>t</a:t>
            </a:r>
            <a:r>
              <a:rPr lang="en-US" dirty="0"/>
              <a:t>(</a:t>
            </a:r>
            <a:r>
              <a:rPr lang="en-US" dirty="0" err="1"/>
              <a:t>s,a</a:t>
            </a:r>
            <a:r>
              <a:rPr lang="en-US" dirty="0"/>
              <a:t>) = Q</a:t>
            </a:r>
            <a:r>
              <a:rPr lang="en-US" baseline="-25000" dirty="0"/>
              <a:t>t−1</a:t>
            </a:r>
            <a:r>
              <a:rPr lang="en-US" dirty="0"/>
              <a:t>(</a:t>
            </a:r>
            <a:r>
              <a:rPr lang="en-US" dirty="0" err="1"/>
              <a:t>s,a</a:t>
            </a:r>
            <a:r>
              <a:rPr lang="en-US" dirty="0"/>
              <a:t>) + </a:t>
            </a:r>
            <a:r>
              <a:rPr lang="el-GR" dirty="0"/>
              <a:t>α(</a:t>
            </a:r>
            <a:r>
              <a:rPr lang="en-US" dirty="0"/>
              <a:t>R(</a:t>
            </a:r>
            <a:r>
              <a:rPr lang="en-US" dirty="0" err="1"/>
              <a:t>s,a</a:t>
            </a:r>
            <a:r>
              <a:rPr lang="en-US" dirty="0"/>
              <a:t>)+</a:t>
            </a:r>
            <a:r>
              <a:rPr lang="el-GR" dirty="0"/>
              <a:t>γ</a:t>
            </a:r>
            <a:r>
              <a:rPr lang="en-US" dirty="0"/>
              <a:t> </a:t>
            </a:r>
            <a:r>
              <a:rPr lang="en-US" dirty="0" err="1"/>
              <a:t>max</a:t>
            </a:r>
            <a:r>
              <a:rPr lang="en-US" baseline="-25000" dirty="0" err="1"/>
              <a:t>a</a:t>
            </a:r>
            <a:r>
              <a:rPr lang="en-US" baseline="-25000" dirty="0"/>
              <a:t>′ </a:t>
            </a:r>
            <a:r>
              <a:rPr lang="en-US" dirty="0"/>
              <a:t>Q(</a:t>
            </a:r>
            <a:r>
              <a:rPr lang="en-US" dirty="0" err="1"/>
              <a:t>s′,a</a:t>
            </a:r>
            <a:r>
              <a:rPr lang="en-US" dirty="0"/>
              <a:t>′)−Q</a:t>
            </a:r>
            <a:r>
              <a:rPr lang="en-US" baseline="-25000" dirty="0"/>
              <a:t>t−1</a:t>
            </a:r>
            <a:r>
              <a:rPr lang="en-US" dirty="0"/>
              <a:t>(</a:t>
            </a:r>
            <a:r>
              <a:rPr lang="en-US" dirty="0" err="1"/>
              <a:t>s,a</a:t>
            </a:r>
            <a:r>
              <a:rPr lang="en-US" dirty="0"/>
              <a:t>))</a:t>
            </a:r>
            <a:endParaRPr lang="en-US" dirty="0">
              <a:solidFill>
                <a:schemeClr val="tx1"/>
              </a:solidFill>
            </a:endParaRPr>
          </a:p>
        </p:txBody>
      </p:sp>
    </p:spTree>
    <p:extLst>
      <p:ext uri="{BB962C8B-B14F-4D97-AF65-F5344CB8AC3E}">
        <p14:creationId xmlns:p14="http://schemas.microsoft.com/office/powerpoint/2010/main" val="3041799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1" y="0"/>
            <a:ext cx="7783033" cy="436562"/>
          </a:xfrm>
        </p:spPr>
        <p:txBody>
          <a:bodyPr/>
          <a:lstStyle/>
          <a:p>
            <a:r>
              <a:rPr lang="en-US" sz="2400" u="sng" dirty="0">
                <a:latin typeface="+mj-lt"/>
              </a:rPr>
              <a:t>Flappy bird example</a:t>
            </a: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25132"/>
            <a:ext cx="8821649" cy="402911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fontAlgn="base"/>
            <a:r>
              <a:rPr lang="en-US" dirty="0">
                <a:hlinkClick r:id="rId2"/>
              </a:rPr>
              <a:t>http://sarvagyavaish.github.io/FlappyBirdRL/</a:t>
            </a:r>
            <a:r>
              <a:rPr lang="en-US" dirty="0"/>
              <a:t>	</a:t>
            </a:r>
            <a:endParaRPr lang="en-US" dirty="0">
              <a:solidFill>
                <a:schemeClr val="tx1"/>
              </a:solidFill>
            </a:endParaRPr>
          </a:p>
        </p:txBody>
      </p:sp>
      <p:pic>
        <p:nvPicPr>
          <p:cNvPr id="3" name="Picture 2">
            <a:extLst>
              <a:ext uri="{FF2B5EF4-FFF2-40B4-BE49-F238E27FC236}">
                <a16:creationId xmlns:a16="http://schemas.microsoft.com/office/drawing/2014/main" id="{C538CEC7-245C-094D-83ED-E369E630141E}"/>
              </a:ext>
            </a:extLst>
          </p:cNvPr>
          <p:cNvPicPr>
            <a:picLocks noChangeAspect="1"/>
          </p:cNvPicPr>
          <p:nvPr/>
        </p:nvPicPr>
        <p:blipFill>
          <a:blip r:embed="rId3"/>
          <a:stretch>
            <a:fillRect/>
          </a:stretch>
        </p:blipFill>
        <p:spPr>
          <a:xfrm>
            <a:off x="3545725" y="1183676"/>
            <a:ext cx="1917700" cy="3695700"/>
          </a:xfrm>
          <a:prstGeom prst="rect">
            <a:avLst/>
          </a:prstGeom>
        </p:spPr>
      </p:pic>
    </p:spTree>
    <p:extLst>
      <p:ext uri="{BB962C8B-B14F-4D97-AF65-F5344CB8AC3E}">
        <p14:creationId xmlns:p14="http://schemas.microsoft.com/office/powerpoint/2010/main" val="20890639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cxnSp>
        <p:nvCxnSpPr>
          <p:cNvPr id="124" name="Shape 124"/>
          <p:cNvCxnSpPr/>
          <p:nvPr/>
        </p:nvCxnSpPr>
        <p:spPr>
          <a:xfrm>
            <a:off x="-6025" y="1668728"/>
            <a:ext cx="9161999" cy="0"/>
          </a:xfrm>
          <a:prstGeom prst="straightConnector1">
            <a:avLst/>
          </a:prstGeom>
          <a:noFill/>
          <a:ln w="9525" cap="flat" cmpd="sng">
            <a:solidFill>
              <a:srgbClr val="CCCCCC"/>
            </a:solidFill>
            <a:prstDash val="solid"/>
            <a:round/>
            <a:headEnd type="none" w="lg" len="lg"/>
            <a:tailEnd type="none" w="lg" len="lg"/>
          </a:ln>
        </p:spPr>
      </p:cxnSp>
      <p:pic>
        <p:nvPicPr>
          <p:cNvPr id="31746" name="Picture 2" descr="Image result for æ¶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974" y="1185793"/>
            <a:ext cx="22860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268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7668000" cy="436562"/>
          </a:xfrm>
        </p:spPr>
        <p:txBody>
          <a:bodyPr/>
          <a:lstStyle/>
          <a:p>
            <a:r>
              <a:rPr lang="en-US" sz="2400" u="sng" dirty="0">
                <a:latin typeface="+mj-lt"/>
              </a:rPr>
              <a:t>Challenge: Traffic Sign Classification</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129317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dirty="0">
                <a:latin typeface="+mj-lt"/>
              </a:rPr>
              <a:t>The challenging part of this task lies in </a:t>
            </a:r>
            <a:r>
              <a:rPr lang="en-US" b="1" dirty="0">
                <a:latin typeface="+mj-lt"/>
              </a:rPr>
              <a:t>the robustness of your proposed method(s) </a:t>
            </a:r>
            <a:r>
              <a:rPr lang="en-US" dirty="0">
                <a:latin typeface="+mj-lt"/>
              </a:rPr>
              <a:t>in different real-life situations, such as low light conditions, obstructions and far-away signs.</a:t>
            </a:r>
          </a:p>
        </p:txBody>
      </p:sp>
      <p:pic>
        <p:nvPicPr>
          <p:cNvPr id="6" name="Picture 6" descr="âself driving traffic signâçå¾çæç´¢ç»æ">
            <a:extLst>
              <a:ext uri="{FF2B5EF4-FFF2-40B4-BE49-F238E27FC236}">
                <a16:creationId xmlns:a16="http://schemas.microsoft.com/office/drawing/2014/main" id="{2010418D-D73B-41D8-9A29-513A1179A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6715" y="1889760"/>
            <a:ext cx="3057525" cy="3048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âauto drive system traffic signâçå¾çæç´¢ç»æ">
            <a:extLst>
              <a:ext uri="{FF2B5EF4-FFF2-40B4-BE49-F238E27FC236}">
                <a16:creationId xmlns:a16="http://schemas.microsoft.com/office/drawing/2014/main" id="{19A6A339-4ADF-48E8-9074-38FD6F3D1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56" y="2286661"/>
            <a:ext cx="4132696" cy="225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238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7668000" cy="436562"/>
          </a:xfrm>
        </p:spPr>
        <p:txBody>
          <a:bodyPr/>
          <a:lstStyle/>
          <a:p>
            <a:r>
              <a:rPr lang="en-US" sz="2400" u="sng" dirty="0">
                <a:latin typeface="+mj-lt"/>
              </a:rPr>
              <a:t>Input and Output</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85883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sz="2000" dirty="0">
                <a:latin typeface="+mj-lt"/>
              </a:rPr>
              <a:t>Given a photo and a labelled rectangle, our task is to identify the traffic sign inside the rectangle</a:t>
            </a:r>
          </a:p>
        </p:txBody>
      </p:sp>
      <p:pic>
        <p:nvPicPr>
          <p:cNvPr id="4" name="Picture 3" descr="A white sign with red and blue umbrella&#10;&#10;Description generated with high confidence">
            <a:extLst>
              <a:ext uri="{FF2B5EF4-FFF2-40B4-BE49-F238E27FC236}">
                <a16:creationId xmlns:a16="http://schemas.microsoft.com/office/drawing/2014/main" id="{3F5B8505-3029-4AEB-AEF4-B613CD334028}"/>
              </a:ext>
            </a:extLst>
          </p:cNvPr>
          <p:cNvPicPr>
            <a:picLocks noChangeAspect="1"/>
          </p:cNvPicPr>
          <p:nvPr/>
        </p:nvPicPr>
        <p:blipFill>
          <a:blip r:embed="rId2"/>
          <a:stretch>
            <a:fillRect/>
          </a:stretch>
        </p:blipFill>
        <p:spPr>
          <a:xfrm>
            <a:off x="714008" y="1295400"/>
            <a:ext cx="1388745" cy="1851660"/>
          </a:xfrm>
          <a:prstGeom prst="rect">
            <a:avLst/>
          </a:prstGeom>
        </p:spPr>
      </p:pic>
      <p:sp>
        <p:nvSpPr>
          <p:cNvPr id="5" name="Rectangle 4">
            <a:extLst>
              <a:ext uri="{FF2B5EF4-FFF2-40B4-BE49-F238E27FC236}">
                <a16:creationId xmlns:a16="http://schemas.microsoft.com/office/drawing/2014/main" id="{8B9FCF23-8888-4973-A3A7-CAF3533D25D6}"/>
              </a:ext>
            </a:extLst>
          </p:cNvPr>
          <p:cNvSpPr/>
          <p:nvPr/>
        </p:nvSpPr>
        <p:spPr>
          <a:xfrm>
            <a:off x="1047750" y="1731961"/>
            <a:ext cx="557213" cy="563563"/>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HK" dirty="0"/>
          </a:p>
        </p:txBody>
      </p:sp>
      <p:sp>
        <p:nvSpPr>
          <p:cNvPr id="7" name="TextBox 6">
            <a:extLst>
              <a:ext uri="{FF2B5EF4-FFF2-40B4-BE49-F238E27FC236}">
                <a16:creationId xmlns:a16="http://schemas.microsoft.com/office/drawing/2014/main" id="{1145E73A-BEF9-4680-8C6D-59F97485942B}"/>
              </a:ext>
            </a:extLst>
          </p:cNvPr>
          <p:cNvSpPr txBox="1"/>
          <p:nvPr/>
        </p:nvSpPr>
        <p:spPr>
          <a:xfrm>
            <a:off x="5132070" y="1295400"/>
            <a:ext cx="3238500" cy="1169551"/>
          </a:xfrm>
          <a:prstGeom prst="rect">
            <a:avLst/>
          </a:prstGeom>
          <a:noFill/>
        </p:spPr>
        <p:txBody>
          <a:bodyPr wrap="square" rtlCol="0">
            <a:spAutoFit/>
          </a:bodyPr>
          <a:lstStyle/>
          <a:p>
            <a:r>
              <a:rPr lang="en-US" b="1" u="sng" dirty="0">
                <a:latin typeface="Courier New" panose="02070309020205020404" pitchFamily="49" charset="0"/>
                <a:cs typeface="Courier New" panose="02070309020205020404" pitchFamily="49" charset="0"/>
              </a:rPr>
              <a:t>INPUT</a:t>
            </a:r>
          </a:p>
          <a:p>
            <a:r>
              <a:rPr lang="en-US" dirty="0">
                <a:latin typeface="Courier New" panose="02070309020205020404" pitchFamily="49" charset="0"/>
                <a:cs typeface="Courier New" panose="02070309020205020404" pitchFamily="49" charset="0"/>
              </a:rPr>
              <a:t>Image</a:t>
            </a:r>
          </a:p>
          <a:p>
            <a:r>
              <a:rPr lang="en-US" dirty="0">
                <a:latin typeface="Courier New" panose="02070309020205020404" pitchFamily="49" charset="0"/>
                <a:cs typeface="Courier New" panose="02070309020205020404" pitchFamily="49" charset="0"/>
              </a:rPr>
              <a:t>Rectangle (x1, y1, x2, y2)</a:t>
            </a:r>
          </a:p>
          <a:p>
            <a:r>
              <a:rPr lang="en-US" b="1" u="sng" dirty="0">
                <a:latin typeface="Courier New" panose="02070309020205020404" pitchFamily="49" charset="0"/>
                <a:cs typeface="Courier New" panose="02070309020205020404" pitchFamily="49" charset="0"/>
              </a:rPr>
              <a:t>OUTPUT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LABLE ID</a:t>
            </a:r>
            <a:endParaRPr lang="en-HK" dirty="0">
              <a:latin typeface="Courier New" panose="02070309020205020404" pitchFamily="49" charset="0"/>
              <a:cs typeface="Courier New" panose="02070309020205020404" pitchFamily="49" charset="0"/>
            </a:endParaRPr>
          </a:p>
        </p:txBody>
      </p:sp>
      <p:pic>
        <p:nvPicPr>
          <p:cNvPr id="13" name="Picture 12" descr="A sign on the side of a building&#10;&#10;Description generated with very high confidence">
            <a:extLst>
              <a:ext uri="{FF2B5EF4-FFF2-40B4-BE49-F238E27FC236}">
                <a16:creationId xmlns:a16="http://schemas.microsoft.com/office/drawing/2014/main" id="{EA7411EE-E357-487D-A0B3-455E3ED81CED}"/>
              </a:ext>
            </a:extLst>
          </p:cNvPr>
          <p:cNvPicPr>
            <a:picLocks noChangeAspect="1"/>
          </p:cNvPicPr>
          <p:nvPr/>
        </p:nvPicPr>
        <p:blipFill>
          <a:blip r:embed="rId3"/>
          <a:stretch>
            <a:fillRect/>
          </a:stretch>
        </p:blipFill>
        <p:spPr>
          <a:xfrm>
            <a:off x="2366010" y="1818620"/>
            <a:ext cx="1543050" cy="2057400"/>
          </a:xfrm>
          <a:prstGeom prst="rect">
            <a:avLst/>
          </a:prstGeom>
        </p:spPr>
      </p:pic>
      <p:sp>
        <p:nvSpPr>
          <p:cNvPr id="14" name="Rectangle 13">
            <a:extLst>
              <a:ext uri="{FF2B5EF4-FFF2-40B4-BE49-F238E27FC236}">
                <a16:creationId xmlns:a16="http://schemas.microsoft.com/office/drawing/2014/main" id="{4C1A1C51-63A3-4302-9881-931F96613B06}"/>
              </a:ext>
            </a:extLst>
          </p:cNvPr>
          <p:cNvSpPr/>
          <p:nvPr/>
        </p:nvSpPr>
        <p:spPr>
          <a:xfrm>
            <a:off x="2808923" y="2004496"/>
            <a:ext cx="690562" cy="680899"/>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HK" dirty="0"/>
          </a:p>
        </p:txBody>
      </p:sp>
    </p:spTree>
    <p:extLst>
      <p:ext uri="{BB962C8B-B14F-4D97-AF65-F5344CB8AC3E}">
        <p14:creationId xmlns:p14="http://schemas.microsoft.com/office/powerpoint/2010/main" val="243466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7668000" cy="436562"/>
          </a:xfrm>
        </p:spPr>
        <p:txBody>
          <a:bodyPr/>
          <a:lstStyle/>
          <a:p>
            <a:r>
              <a:rPr lang="en-US" sz="2400" u="sng" dirty="0">
                <a:latin typeface="+mj-lt"/>
              </a:rPr>
              <a:t>Is the challenge challenging?</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85883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sz="2000" dirty="0">
                <a:latin typeface="+mj-lt"/>
              </a:rPr>
              <a:t>Well, we could say no to some photos. However, </a:t>
            </a:r>
          </a:p>
        </p:txBody>
      </p:sp>
      <p:pic>
        <p:nvPicPr>
          <p:cNvPr id="4" name="Picture 3" descr="A white sign with red and blue umbrella&#10;&#10;Description generated with high confidence">
            <a:extLst>
              <a:ext uri="{FF2B5EF4-FFF2-40B4-BE49-F238E27FC236}">
                <a16:creationId xmlns:a16="http://schemas.microsoft.com/office/drawing/2014/main" id="{3F5B8505-3029-4AEB-AEF4-B613CD334028}"/>
              </a:ext>
            </a:extLst>
          </p:cNvPr>
          <p:cNvPicPr>
            <a:picLocks noChangeAspect="1"/>
          </p:cNvPicPr>
          <p:nvPr/>
        </p:nvPicPr>
        <p:blipFill>
          <a:blip r:embed="rId2"/>
          <a:stretch>
            <a:fillRect/>
          </a:stretch>
        </p:blipFill>
        <p:spPr>
          <a:xfrm>
            <a:off x="714008" y="1295400"/>
            <a:ext cx="1388745" cy="1851660"/>
          </a:xfrm>
          <a:prstGeom prst="rect">
            <a:avLst/>
          </a:prstGeom>
        </p:spPr>
      </p:pic>
      <p:sp>
        <p:nvSpPr>
          <p:cNvPr id="5" name="Rectangle 4">
            <a:extLst>
              <a:ext uri="{FF2B5EF4-FFF2-40B4-BE49-F238E27FC236}">
                <a16:creationId xmlns:a16="http://schemas.microsoft.com/office/drawing/2014/main" id="{8B9FCF23-8888-4973-A3A7-CAF3533D25D6}"/>
              </a:ext>
            </a:extLst>
          </p:cNvPr>
          <p:cNvSpPr/>
          <p:nvPr/>
        </p:nvSpPr>
        <p:spPr>
          <a:xfrm>
            <a:off x="1047750" y="1731961"/>
            <a:ext cx="557213" cy="563563"/>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HK" dirty="0"/>
          </a:p>
        </p:txBody>
      </p:sp>
      <p:pic>
        <p:nvPicPr>
          <p:cNvPr id="13" name="Picture 12" descr="A sign on the side of a building&#10;&#10;Description generated with very high confidence">
            <a:extLst>
              <a:ext uri="{FF2B5EF4-FFF2-40B4-BE49-F238E27FC236}">
                <a16:creationId xmlns:a16="http://schemas.microsoft.com/office/drawing/2014/main" id="{EA7411EE-E357-487D-A0B3-455E3ED81CED}"/>
              </a:ext>
            </a:extLst>
          </p:cNvPr>
          <p:cNvPicPr>
            <a:picLocks noChangeAspect="1"/>
          </p:cNvPicPr>
          <p:nvPr/>
        </p:nvPicPr>
        <p:blipFill>
          <a:blip r:embed="rId3"/>
          <a:stretch>
            <a:fillRect/>
          </a:stretch>
        </p:blipFill>
        <p:spPr>
          <a:xfrm>
            <a:off x="2366010" y="1818620"/>
            <a:ext cx="1543050" cy="2057400"/>
          </a:xfrm>
          <a:prstGeom prst="rect">
            <a:avLst/>
          </a:prstGeom>
        </p:spPr>
      </p:pic>
      <p:sp>
        <p:nvSpPr>
          <p:cNvPr id="14" name="Rectangle 13">
            <a:extLst>
              <a:ext uri="{FF2B5EF4-FFF2-40B4-BE49-F238E27FC236}">
                <a16:creationId xmlns:a16="http://schemas.microsoft.com/office/drawing/2014/main" id="{4C1A1C51-63A3-4302-9881-931F96613B06}"/>
              </a:ext>
            </a:extLst>
          </p:cNvPr>
          <p:cNvSpPr/>
          <p:nvPr/>
        </p:nvSpPr>
        <p:spPr>
          <a:xfrm>
            <a:off x="2808923" y="2004496"/>
            <a:ext cx="690562" cy="680899"/>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HK" dirty="0"/>
          </a:p>
        </p:txBody>
      </p:sp>
      <p:pic>
        <p:nvPicPr>
          <p:cNvPr id="6" name="Picture 5" descr="A sign on the side of a building&#10;&#10;Description generated with very high confidence">
            <a:extLst>
              <a:ext uri="{FF2B5EF4-FFF2-40B4-BE49-F238E27FC236}">
                <a16:creationId xmlns:a16="http://schemas.microsoft.com/office/drawing/2014/main" id="{8232A902-B0B2-4DAB-94E4-8E8D0D245933}"/>
              </a:ext>
            </a:extLst>
          </p:cNvPr>
          <p:cNvPicPr>
            <a:picLocks noChangeAspect="1"/>
          </p:cNvPicPr>
          <p:nvPr/>
        </p:nvPicPr>
        <p:blipFill>
          <a:blip r:embed="rId4"/>
          <a:stretch>
            <a:fillRect/>
          </a:stretch>
        </p:blipFill>
        <p:spPr>
          <a:xfrm>
            <a:off x="4572000" y="989011"/>
            <a:ext cx="1981200" cy="1485900"/>
          </a:xfrm>
          <a:prstGeom prst="rect">
            <a:avLst/>
          </a:prstGeom>
        </p:spPr>
      </p:pic>
      <p:pic>
        <p:nvPicPr>
          <p:cNvPr id="10" name="Picture 9" descr="A river running through a grass field&#10;&#10;Description generated with very high confidence">
            <a:extLst>
              <a:ext uri="{FF2B5EF4-FFF2-40B4-BE49-F238E27FC236}">
                <a16:creationId xmlns:a16="http://schemas.microsoft.com/office/drawing/2014/main" id="{47E78F7D-EBAD-4907-99C5-441C56E1306E}"/>
              </a:ext>
            </a:extLst>
          </p:cNvPr>
          <p:cNvPicPr>
            <a:picLocks noChangeAspect="1"/>
          </p:cNvPicPr>
          <p:nvPr/>
        </p:nvPicPr>
        <p:blipFill>
          <a:blip r:embed="rId5"/>
          <a:stretch>
            <a:fillRect/>
          </a:stretch>
        </p:blipFill>
        <p:spPr>
          <a:xfrm>
            <a:off x="6198870" y="2722384"/>
            <a:ext cx="1841818" cy="1841818"/>
          </a:xfrm>
          <a:prstGeom prst="rect">
            <a:avLst/>
          </a:prstGeom>
        </p:spPr>
      </p:pic>
      <p:pic>
        <p:nvPicPr>
          <p:cNvPr id="16" name="Picture 15" descr="A tree lined street&#10;&#10;Description generated with very high confidence">
            <a:extLst>
              <a:ext uri="{FF2B5EF4-FFF2-40B4-BE49-F238E27FC236}">
                <a16:creationId xmlns:a16="http://schemas.microsoft.com/office/drawing/2014/main" id="{2385D728-8F12-428B-B87A-0C42C4711DFA}"/>
              </a:ext>
            </a:extLst>
          </p:cNvPr>
          <p:cNvPicPr>
            <a:picLocks noChangeAspect="1"/>
          </p:cNvPicPr>
          <p:nvPr/>
        </p:nvPicPr>
        <p:blipFill>
          <a:blip r:embed="rId6"/>
          <a:stretch>
            <a:fillRect/>
          </a:stretch>
        </p:blipFill>
        <p:spPr>
          <a:xfrm>
            <a:off x="3971925" y="2831763"/>
            <a:ext cx="2164080" cy="1623060"/>
          </a:xfrm>
          <a:prstGeom prst="rect">
            <a:avLst/>
          </a:prstGeom>
        </p:spPr>
      </p:pic>
      <p:sp>
        <p:nvSpPr>
          <p:cNvPr id="18" name="Rectangle 17">
            <a:extLst>
              <a:ext uri="{FF2B5EF4-FFF2-40B4-BE49-F238E27FC236}">
                <a16:creationId xmlns:a16="http://schemas.microsoft.com/office/drawing/2014/main" id="{048C4ABD-6595-4CD8-92C0-BE017F5026CE}"/>
              </a:ext>
            </a:extLst>
          </p:cNvPr>
          <p:cNvSpPr/>
          <p:nvPr/>
        </p:nvSpPr>
        <p:spPr>
          <a:xfrm>
            <a:off x="5217318" y="1010512"/>
            <a:ext cx="751413" cy="1464399"/>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HK" dirty="0"/>
          </a:p>
        </p:txBody>
      </p:sp>
      <p:sp>
        <p:nvSpPr>
          <p:cNvPr id="19" name="Rectangle 18">
            <a:extLst>
              <a:ext uri="{FF2B5EF4-FFF2-40B4-BE49-F238E27FC236}">
                <a16:creationId xmlns:a16="http://schemas.microsoft.com/office/drawing/2014/main" id="{9B4C2BE5-28C4-4D66-9A44-2DC8492E6D10}"/>
              </a:ext>
            </a:extLst>
          </p:cNvPr>
          <p:cNvSpPr/>
          <p:nvPr/>
        </p:nvSpPr>
        <p:spPr>
          <a:xfrm>
            <a:off x="6657499" y="2990425"/>
            <a:ext cx="360522" cy="40809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HK" dirty="0"/>
          </a:p>
        </p:txBody>
      </p:sp>
      <p:sp>
        <p:nvSpPr>
          <p:cNvPr id="20" name="Rectangle 19">
            <a:extLst>
              <a:ext uri="{FF2B5EF4-FFF2-40B4-BE49-F238E27FC236}">
                <a16:creationId xmlns:a16="http://schemas.microsoft.com/office/drawing/2014/main" id="{26E97119-AE13-422D-B15F-1724C2211FC3}"/>
              </a:ext>
            </a:extLst>
          </p:cNvPr>
          <p:cNvSpPr/>
          <p:nvPr/>
        </p:nvSpPr>
        <p:spPr>
          <a:xfrm>
            <a:off x="5503069" y="3398521"/>
            <a:ext cx="180377" cy="170974"/>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HK" dirty="0"/>
          </a:p>
        </p:txBody>
      </p:sp>
    </p:spTree>
    <p:extLst>
      <p:ext uri="{BB962C8B-B14F-4D97-AF65-F5344CB8AC3E}">
        <p14:creationId xmlns:p14="http://schemas.microsoft.com/office/powerpoint/2010/main" val="426449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arn(inVertical)">
                                      <p:cBhvr>
                                        <p:cTn id="16" dur="500"/>
                                        <p:tgtEl>
                                          <p:spTgt spid="1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inVertical)">
                                      <p:cBhvr>
                                        <p:cTn id="19" dur="500"/>
                                        <p:tgtEl>
                                          <p:spTgt spid="1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arn(inVertical)">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7668000" cy="436562"/>
          </a:xfrm>
        </p:spPr>
        <p:txBody>
          <a:bodyPr/>
          <a:lstStyle/>
          <a:p>
            <a:r>
              <a:rPr lang="en-US" sz="2400" u="sng" dirty="0">
                <a:latin typeface="+mj-lt"/>
              </a:rPr>
              <a:t>The Flow Path of Challenge</a:t>
            </a:r>
            <a:endParaRPr lang="en-HK" sz="2400" u="sng" dirty="0">
              <a:latin typeface="+mj-lt"/>
            </a:endParaRPr>
          </a:p>
        </p:txBody>
      </p:sp>
      <p:graphicFrame>
        <p:nvGraphicFramePr>
          <p:cNvPr id="11" name="Diagram 10">
            <a:extLst>
              <a:ext uri="{FF2B5EF4-FFF2-40B4-BE49-F238E27FC236}">
                <a16:creationId xmlns:a16="http://schemas.microsoft.com/office/drawing/2014/main" id="{CADBA204-D895-460F-A3FD-B45C7B24BC5F}"/>
              </a:ext>
            </a:extLst>
          </p:cNvPr>
          <p:cNvGraphicFramePr/>
          <p:nvPr>
            <p:extLst>
              <p:ext uri="{D42A27DB-BD31-4B8C-83A1-F6EECF244321}">
                <p14:modId xmlns:p14="http://schemas.microsoft.com/office/powerpoint/2010/main" val="1008084831"/>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Arrow: Bent-Up 11">
            <a:extLst>
              <a:ext uri="{FF2B5EF4-FFF2-40B4-BE49-F238E27FC236}">
                <a16:creationId xmlns:a16="http://schemas.microsoft.com/office/drawing/2014/main" id="{E0C40A9A-F844-4B93-AFF1-B5BED44311D8}"/>
              </a:ext>
            </a:extLst>
          </p:cNvPr>
          <p:cNvSpPr/>
          <p:nvPr/>
        </p:nvSpPr>
        <p:spPr>
          <a:xfrm rot="16200000">
            <a:off x="6446044" y="1669256"/>
            <a:ext cx="1066800" cy="738188"/>
          </a:xfrm>
          <a:prstGeom prst="bentUpArrow">
            <a:avLst>
              <a:gd name="adj1" fmla="val 28871"/>
              <a:gd name="adj2" fmla="val 33387"/>
              <a:gd name="adj3" fmla="val 3790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771299735"/>
      </p:ext>
    </p:extLst>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5152</TotalTime>
  <Words>1650</Words>
  <Application>Microsoft Macintosh PowerPoint</Application>
  <PresentationFormat>On-screen Show (16:9)</PresentationFormat>
  <Paragraphs>237</Paragraphs>
  <Slides>58</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Lora</vt:lpstr>
      <vt:lpstr>微软雅黑</vt:lpstr>
      <vt:lpstr>Quattrocento Sans</vt:lpstr>
      <vt:lpstr>Arial</vt:lpstr>
      <vt:lpstr>Courier New</vt:lpstr>
      <vt:lpstr>Times New Roman</vt:lpstr>
      <vt:lpstr>Wingdings</vt:lpstr>
      <vt:lpstr>Viola template</vt:lpstr>
      <vt:lpstr>Macau AI Challenge 2019</vt:lpstr>
      <vt:lpstr>PowerPoint Presentation</vt:lpstr>
      <vt:lpstr>2nd AI Workshop Session 4</vt:lpstr>
      <vt:lpstr>Challenge Introduction</vt:lpstr>
      <vt:lpstr>Working Team</vt:lpstr>
      <vt:lpstr>Challenge: Traffic Sign Classification</vt:lpstr>
      <vt:lpstr>Input and Output</vt:lpstr>
      <vt:lpstr>Is the challenge challenging?</vt:lpstr>
      <vt:lpstr>The Flow Path of Challenge</vt:lpstr>
      <vt:lpstr>Registration</vt:lpstr>
      <vt:lpstr>Registration</vt:lpstr>
      <vt:lpstr>澳門中小學生科技實踐基地科學暨工程科普推廣中心</vt:lpstr>
      <vt:lpstr>Data Collection</vt:lpstr>
      <vt:lpstr>Data Labeler (數據民工)</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Development</vt:lpstr>
      <vt:lpstr>What’s Machine Learning?</vt:lpstr>
      <vt:lpstr>Two-step Processes</vt:lpstr>
      <vt:lpstr>PowerPoint Presentation</vt:lpstr>
      <vt:lpstr>IJCAI 2019</vt:lpstr>
      <vt:lpstr>The International Joint Conference on Artificial Intelligence (IJCAI) 2019</vt:lpstr>
      <vt:lpstr>Presenting your Solution(s) </vt:lpstr>
      <vt:lpstr>Evaluation System</vt:lpstr>
      <vt:lpstr>PowerPoint Presentation</vt:lpstr>
      <vt:lpstr>PowerPoint Presentation</vt:lpstr>
      <vt:lpstr>Multi-Stage Evaluation</vt:lpstr>
      <vt:lpstr>Prizes</vt:lpstr>
      <vt:lpstr>Accuracy Awards</vt:lpstr>
      <vt:lpstr>Innovation Awards</vt:lpstr>
      <vt:lpstr>Data Contribution Awards</vt:lpstr>
      <vt:lpstr>Challenge (2)</vt:lpstr>
      <vt:lpstr>Challenge (2) – Traffic Sign Identification</vt:lpstr>
      <vt:lpstr>Introduction to Image Segmentation Techniques</vt:lpstr>
      <vt:lpstr>Introduction to Image Segmentation Techniques</vt:lpstr>
      <vt:lpstr>Future Challenge</vt:lpstr>
      <vt:lpstr>An introduction to Q-Learning: Reinforcement Learning</vt:lpstr>
      <vt:lpstr>A Simple Environment</vt:lpstr>
      <vt:lpstr>The states</vt:lpstr>
      <vt:lpstr>The actions</vt:lpstr>
      <vt:lpstr>The rewards </vt:lpstr>
      <vt:lpstr>The rewards </vt:lpstr>
      <vt:lpstr>The Bellman Equation</vt:lpstr>
      <vt:lpstr>The Bellman Equation</vt:lpstr>
      <vt:lpstr>Modeling stochasticity: Markov Decision Processes</vt:lpstr>
      <vt:lpstr>Modeling stochasticity: Markov Decision Processes</vt:lpstr>
      <vt:lpstr>Transitioning to Q-Learning</vt:lpstr>
      <vt:lpstr>The last piece of the puzzle: Temporal difference</vt:lpstr>
      <vt:lpstr>The last piece of the puzzle: Temporal difference</vt:lpstr>
      <vt:lpstr>Flappy bird example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Queries and Crowdsourcing</dc:title>
  <dc:creator>kamiru'</dc:creator>
  <cp:lastModifiedBy>Microsoft Office User</cp:lastModifiedBy>
  <cp:revision>682</cp:revision>
  <dcterms:modified xsi:type="dcterms:W3CDTF">2019-06-02T06:04:55Z</dcterms:modified>
</cp:coreProperties>
</file>